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55"/>
  </p:notesMasterIdLst>
  <p:sldIdLst>
    <p:sldId id="256" r:id="rId3"/>
    <p:sldId id="319" r:id="rId4"/>
    <p:sldId id="266" r:id="rId5"/>
    <p:sldId id="267" r:id="rId6"/>
    <p:sldId id="272" r:id="rId7"/>
    <p:sldId id="268" r:id="rId8"/>
    <p:sldId id="273" r:id="rId9"/>
    <p:sldId id="269" r:id="rId10"/>
    <p:sldId id="274" r:id="rId11"/>
    <p:sldId id="270" r:id="rId12"/>
    <p:sldId id="275" r:id="rId13"/>
    <p:sldId id="277" r:id="rId14"/>
    <p:sldId id="298" r:id="rId15"/>
    <p:sldId id="299" r:id="rId16"/>
    <p:sldId id="302" r:id="rId17"/>
    <p:sldId id="303" r:id="rId18"/>
    <p:sldId id="304" r:id="rId19"/>
    <p:sldId id="305" r:id="rId20"/>
    <p:sldId id="306" r:id="rId21"/>
    <p:sldId id="307" r:id="rId22"/>
    <p:sldId id="308" r:id="rId23"/>
    <p:sldId id="300" r:id="rId24"/>
    <p:sldId id="310" r:id="rId25"/>
    <p:sldId id="281" r:id="rId26"/>
    <p:sldId id="311" r:id="rId27"/>
    <p:sldId id="312" r:id="rId28"/>
    <p:sldId id="282" r:id="rId29"/>
    <p:sldId id="280" r:id="rId30"/>
    <p:sldId id="313" r:id="rId31"/>
    <p:sldId id="314" r:id="rId32"/>
    <p:sldId id="315" r:id="rId33"/>
    <p:sldId id="316" r:id="rId34"/>
    <p:sldId id="317" r:id="rId35"/>
    <p:sldId id="318" r:id="rId36"/>
    <p:sldId id="283" r:id="rId37"/>
    <p:sldId id="271" r:id="rId38"/>
    <p:sldId id="279" r:id="rId39"/>
    <p:sldId id="285" r:id="rId40"/>
    <p:sldId id="286" r:id="rId41"/>
    <p:sldId id="287" r:id="rId42"/>
    <p:sldId id="288" r:id="rId43"/>
    <p:sldId id="289" r:id="rId44"/>
    <p:sldId id="290" r:id="rId45"/>
    <p:sldId id="291" r:id="rId46"/>
    <p:sldId id="292" r:id="rId47"/>
    <p:sldId id="293" r:id="rId48"/>
    <p:sldId id="294" r:id="rId49"/>
    <p:sldId id="278" r:id="rId50"/>
    <p:sldId id="295" r:id="rId51"/>
    <p:sldId id="296" r:id="rId52"/>
    <p:sldId id="297" r:id="rId53"/>
    <p:sldId id="259" r:id="rId5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5D"/>
    <a:srgbClr val="05B5C2"/>
    <a:srgbClr val="023B61"/>
    <a:srgbClr val="00204F"/>
    <a:srgbClr val="0090D7"/>
    <a:srgbClr val="E63323"/>
    <a:srgbClr val="05BEC8"/>
    <a:srgbClr val="002C57"/>
    <a:srgbClr val="006A84"/>
    <a:srgbClr val="013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69591" autoAdjust="0"/>
  </p:normalViewPr>
  <p:slideViewPr>
    <p:cSldViewPr snapToGrid="0" snapToObjects="1">
      <p:cViewPr varScale="1">
        <p:scale>
          <a:sx n="79" d="100"/>
          <a:sy n="79" d="100"/>
        </p:scale>
        <p:origin x="22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BB688-95A7-4E8D-9B91-59532FA15688}" type="datetimeFigureOut">
              <a:rPr lang="tr-TR" smtClean="0"/>
              <a:t>6.07.2022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00F0E-D5E7-4A5A-877C-8C2C37D92EC0}" type="slidenum">
              <a:rPr lang="tr-TR" smtClean="0"/>
              <a:t>‹#›</a:t>
            </a:fld>
            <a:endParaRPr lang="tr-TR"/>
          </a:p>
        </p:txBody>
      </p:sp>
    </p:spTree>
    <p:extLst>
      <p:ext uri="{BB962C8B-B14F-4D97-AF65-F5344CB8AC3E}">
        <p14:creationId xmlns:p14="http://schemas.microsoft.com/office/powerpoint/2010/main" val="108651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AF400F0E-D5E7-4A5A-877C-8C2C37D92EC0}" type="slidenum">
              <a:rPr lang="tr-TR" smtClean="0"/>
              <a:t>2</a:t>
            </a:fld>
            <a:endParaRPr lang="tr-TR"/>
          </a:p>
        </p:txBody>
      </p:sp>
    </p:spTree>
    <p:extLst>
      <p:ext uri="{BB962C8B-B14F-4D97-AF65-F5344CB8AC3E}">
        <p14:creationId xmlns:p14="http://schemas.microsoft.com/office/powerpoint/2010/main" val="4189526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MaterialUI</a:t>
            </a:r>
            <a:r>
              <a:rPr lang="tr-TR" dirty="0"/>
              <a:t> </a:t>
            </a:r>
            <a:r>
              <a:rPr lang="tr-TR" dirty="0">
                <a:sym typeface="Wingdings" panose="05000000000000000000" pitchFamily="2" charset="2"/>
              </a:rPr>
              <a:t> 75K yıldız,2.4k katkıda </a:t>
            </a:r>
            <a:r>
              <a:rPr lang="tr-TR" dirty="0" err="1">
                <a:sym typeface="Wingdings" panose="05000000000000000000" pitchFamily="2" charset="2"/>
              </a:rPr>
              <a:t>bulunan,haftalık</a:t>
            </a:r>
            <a:r>
              <a:rPr lang="tr-TR" dirty="0">
                <a:sym typeface="Wingdings" panose="05000000000000000000" pitchFamily="2" charset="2"/>
              </a:rPr>
              <a:t> 1 milyon indirme, dokümantasyonu iyi. </a:t>
            </a:r>
            <a:r>
              <a:rPr lang="tr-TR" dirty="0" err="1">
                <a:sym typeface="Wingdings" panose="05000000000000000000" pitchFamily="2" charset="2"/>
              </a:rPr>
              <a:t>Spotify,netflix,amazon</a:t>
            </a:r>
            <a:r>
              <a:rPr lang="tr-TR" dirty="0">
                <a:sym typeface="Wingdings" panose="05000000000000000000" pitchFamily="2" charset="2"/>
              </a:rPr>
              <a:t> gibi firmalar kullanıyor.</a:t>
            </a:r>
          </a:p>
          <a:p>
            <a:r>
              <a:rPr lang="tr-TR" dirty="0">
                <a:sym typeface="Wingdings" panose="05000000000000000000" pitchFamily="2" charset="2"/>
              </a:rPr>
              <a:t>Ant Design  78K yıldız,1.5k katkıda </a:t>
            </a:r>
            <a:r>
              <a:rPr lang="tr-TR" dirty="0" err="1">
                <a:sym typeface="Wingdings" panose="05000000000000000000" pitchFamily="2" charset="2"/>
              </a:rPr>
              <a:t>bulunan,haftalık</a:t>
            </a:r>
            <a:r>
              <a:rPr lang="tr-TR" dirty="0">
                <a:sym typeface="Wingdings" panose="05000000000000000000" pitchFamily="2" charset="2"/>
              </a:rPr>
              <a:t> 867bin indirme, </a:t>
            </a:r>
            <a:r>
              <a:rPr lang="tr-TR" dirty="0" err="1">
                <a:sym typeface="Wingdings" panose="05000000000000000000" pitchFamily="2" charset="2"/>
              </a:rPr>
              <a:t>dokümantsayonu</a:t>
            </a:r>
            <a:r>
              <a:rPr lang="tr-TR" dirty="0">
                <a:sym typeface="Wingdings" panose="05000000000000000000" pitchFamily="2" charset="2"/>
              </a:rPr>
              <a:t> gayet iyi. </a:t>
            </a:r>
            <a:r>
              <a:rPr lang="tr-TR" dirty="0" err="1">
                <a:sym typeface="Wingdings" panose="05000000000000000000" pitchFamily="2" charset="2"/>
              </a:rPr>
              <a:t>Alibaba</a:t>
            </a:r>
            <a:r>
              <a:rPr lang="tr-TR" dirty="0">
                <a:sym typeface="Wingdings" panose="05000000000000000000" pitchFamily="2" charset="2"/>
              </a:rPr>
              <a:t> ve </a:t>
            </a:r>
            <a:r>
              <a:rPr lang="tr-TR" dirty="0" err="1">
                <a:sym typeface="Wingdings" panose="05000000000000000000" pitchFamily="2" charset="2"/>
              </a:rPr>
              <a:t>tencent</a:t>
            </a:r>
            <a:r>
              <a:rPr lang="tr-TR" dirty="0">
                <a:sym typeface="Wingdings" panose="05000000000000000000" pitchFamily="2" charset="2"/>
              </a:rPr>
              <a:t> gibi firmalar.</a:t>
            </a:r>
          </a:p>
          <a:p>
            <a:r>
              <a:rPr lang="tr-TR" dirty="0" err="1">
                <a:sym typeface="Wingdings" panose="05000000000000000000" pitchFamily="2" charset="2"/>
              </a:rPr>
              <a:t>React-Bootstrap</a:t>
            </a:r>
            <a:r>
              <a:rPr lang="tr-TR" dirty="0">
                <a:sym typeface="Wingdings" panose="05000000000000000000" pitchFamily="2" charset="2"/>
              </a:rPr>
              <a:t>  20k yıldız,435 katkıda </a:t>
            </a:r>
            <a:r>
              <a:rPr lang="tr-TR" dirty="0" err="1">
                <a:sym typeface="Wingdings" panose="05000000000000000000" pitchFamily="2" charset="2"/>
              </a:rPr>
              <a:t>bulunan,haftalık</a:t>
            </a:r>
            <a:r>
              <a:rPr lang="tr-TR" dirty="0">
                <a:sym typeface="Wingdings" panose="05000000000000000000" pitchFamily="2" charset="2"/>
              </a:rPr>
              <a:t> 1 milyon indirme. </a:t>
            </a:r>
            <a:r>
              <a:rPr lang="tr-TR" dirty="0" err="1">
                <a:sym typeface="Wingdings" panose="05000000000000000000" pitchFamily="2" charset="2"/>
              </a:rPr>
              <a:t>Udemy,Twitter,LinkedIn</a:t>
            </a:r>
            <a:r>
              <a:rPr lang="tr-TR" dirty="0">
                <a:sym typeface="Wingdings" panose="05000000000000000000" pitchFamily="2" charset="2"/>
              </a:rPr>
              <a:t> gibi firmalar.</a:t>
            </a:r>
          </a:p>
          <a:p>
            <a:r>
              <a:rPr lang="tr-TR" dirty="0" err="1">
                <a:sym typeface="Wingdings" panose="05000000000000000000" pitchFamily="2" charset="2"/>
              </a:rPr>
              <a:t>React-Strap</a:t>
            </a:r>
            <a:r>
              <a:rPr lang="tr-TR" dirty="0">
                <a:sym typeface="Wingdings" panose="05000000000000000000" pitchFamily="2" charset="2"/>
              </a:rPr>
              <a:t>  10k yıldız, 250 katkıda bulunan, haftalık 600 bin indirme. </a:t>
            </a:r>
            <a:r>
              <a:rPr lang="tr-TR" dirty="0" err="1">
                <a:sym typeface="Wingdings" panose="05000000000000000000" pitchFamily="2" charset="2"/>
              </a:rPr>
              <a:t>Trilo</a:t>
            </a:r>
            <a:r>
              <a:rPr lang="tr-TR" dirty="0">
                <a:sym typeface="Wingdings" panose="05000000000000000000" pitchFamily="2" charset="2"/>
              </a:rPr>
              <a:t>, UI1.io</a:t>
            </a:r>
          </a:p>
          <a:p>
            <a:r>
              <a:rPr lang="tr-TR" dirty="0" err="1">
                <a:sym typeface="Wingdings" panose="05000000000000000000" pitchFamily="2" charset="2"/>
              </a:rPr>
              <a:t>Semantic</a:t>
            </a:r>
            <a:r>
              <a:rPr lang="tr-TR" dirty="0">
                <a:sym typeface="Wingdings" panose="05000000000000000000" pitchFamily="2" charset="2"/>
              </a:rPr>
              <a:t> UI  13 k yıldız,350 katkıda bulunan, haftalık 300bin indirme. </a:t>
            </a:r>
            <a:r>
              <a:rPr lang="tr-TR" dirty="0" err="1">
                <a:sym typeface="Wingdings" panose="05000000000000000000" pitchFamily="2" charset="2"/>
              </a:rPr>
              <a:t>Amazon,netflix,Microsoft</a:t>
            </a:r>
            <a:r>
              <a:rPr lang="tr-TR" dirty="0">
                <a:sym typeface="Wingdings" panose="05000000000000000000" pitchFamily="2" charset="2"/>
              </a:rPr>
              <a:t> gibi </a:t>
            </a:r>
            <a:r>
              <a:rPr lang="tr-TR">
                <a:sym typeface="Wingdings" panose="05000000000000000000" pitchFamily="2" charset="2"/>
              </a:rPr>
              <a:t>firmalar.</a:t>
            </a:r>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36</a:t>
            </a:fld>
            <a:endParaRPr lang="tr-TR"/>
          </a:p>
        </p:txBody>
      </p:sp>
    </p:spTree>
    <p:extLst>
      <p:ext uri="{BB962C8B-B14F-4D97-AF65-F5344CB8AC3E}">
        <p14:creationId xmlns:p14="http://schemas.microsoft.com/office/powerpoint/2010/main" val="1355810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32B6768-870E-409D-A27E-65B4178B738D}" type="slidenum">
              <a:rPr lang="tr-TR" smtClean="0"/>
              <a:t>39</a:t>
            </a:fld>
            <a:endParaRPr lang="tr-TR"/>
          </a:p>
        </p:txBody>
      </p:sp>
    </p:spTree>
    <p:extLst>
      <p:ext uri="{BB962C8B-B14F-4D97-AF65-F5344CB8AC3E}">
        <p14:creationId xmlns:p14="http://schemas.microsoft.com/office/powerpoint/2010/main" val="103634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a:solidFill>
                  <a:schemeClr val="tx1"/>
                </a:solidFill>
                <a:effectLst/>
                <a:latin typeface="+mn-lt"/>
                <a:ea typeface="+mn-ea"/>
                <a:cs typeface="+mn-cs"/>
              </a:rPr>
              <a:t>JavaScript</a:t>
            </a:r>
            <a:r>
              <a:rPr lang="tr-TR" sz="1200" kern="1200" dirty="0">
                <a:solidFill>
                  <a:schemeClr val="tx1"/>
                </a:solidFill>
                <a:effectLst/>
                <a:latin typeface="+mn-lt"/>
                <a:ea typeface="+mn-ea"/>
                <a:cs typeface="+mn-cs"/>
              </a:rPr>
              <a:t>, web geliştiricilerinin web sayfaları, uygulamalar, sunucular ve hatta oyunlar geliştirirken dinamik etkileşimler oluşturmak için yaygın olarak kullandıkları bir programlama dilidir.</a:t>
            </a:r>
          </a:p>
          <a:p>
            <a:r>
              <a:rPr lang="tr-TR" sz="1200" kern="1200" dirty="0" err="1">
                <a:solidFill>
                  <a:schemeClr val="tx1"/>
                </a:solidFill>
                <a:effectLst/>
                <a:latin typeface="+mn-lt"/>
                <a:ea typeface="+mn-ea"/>
                <a:cs typeface="+mn-cs"/>
              </a:rPr>
              <a:t>JavaScript</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web’in</a:t>
            </a:r>
            <a:r>
              <a:rPr lang="tr-TR" sz="1200" kern="1200" dirty="0">
                <a:solidFill>
                  <a:schemeClr val="tx1"/>
                </a:solidFill>
                <a:effectLst/>
                <a:latin typeface="+mn-lt"/>
                <a:ea typeface="+mn-ea"/>
                <a:cs typeface="+mn-cs"/>
              </a:rPr>
              <a:t> dili olarak kabul edilir çünkü karmaşık özellikleri, </a:t>
            </a:r>
            <a:r>
              <a:rPr lang="tr-TR" sz="1200" kern="1200" dirty="0" err="1">
                <a:solidFill>
                  <a:schemeClr val="tx1"/>
                </a:solidFill>
                <a:effectLst/>
                <a:latin typeface="+mn-lt"/>
                <a:ea typeface="+mn-ea"/>
                <a:cs typeface="+mn-cs"/>
              </a:rPr>
              <a:t>web’de</a:t>
            </a:r>
            <a:r>
              <a:rPr lang="tr-TR" sz="1200" kern="1200" dirty="0">
                <a:solidFill>
                  <a:schemeClr val="tx1"/>
                </a:solidFill>
                <a:effectLst/>
                <a:latin typeface="+mn-lt"/>
                <a:ea typeface="+mn-ea"/>
                <a:cs typeface="+mn-cs"/>
              </a:rPr>
              <a:t> kolaylıkla uygulamanızı sağlar, sunucu etkileşimini ve yanıt sürelerini azaltır, kullanıcı deneyimini iyileştirir. Bu da onu herhangi bir web uygulaması için önemli bir dil yapar. HTML ve CSS ile birlikte eksiksiz bir web sitesi oluşturmak için kullanılabilir. Şuanda web sitelerinin %92 si </a:t>
            </a:r>
            <a:r>
              <a:rPr lang="tr-TR" sz="1200" kern="1200" dirty="0" err="1">
                <a:solidFill>
                  <a:schemeClr val="tx1"/>
                </a:solidFill>
                <a:effectLst/>
                <a:latin typeface="+mn-lt"/>
                <a:ea typeface="+mn-ea"/>
                <a:cs typeface="+mn-cs"/>
              </a:rPr>
              <a:t>js</a:t>
            </a:r>
            <a:r>
              <a:rPr lang="tr-TR" sz="1200" kern="1200" dirty="0">
                <a:solidFill>
                  <a:schemeClr val="tx1"/>
                </a:solidFill>
                <a:effectLst/>
                <a:latin typeface="+mn-lt"/>
                <a:ea typeface="+mn-ea"/>
                <a:cs typeface="+mn-cs"/>
              </a:rPr>
              <a:t> kullanmaktadır. Ayrıca </a:t>
            </a:r>
            <a:r>
              <a:rPr lang="tr-TR" sz="1200" kern="1200" dirty="0" err="1">
                <a:solidFill>
                  <a:schemeClr val="tx1"/>
                </a:solidFill>
                <a:effectLst/>
                <a:latin typeface="+mn-lt"/>
                <a:ea typeface="+mn-ea"/>
                <a:cs typeface="+mn-cs"/>
              </a:rPr>
              <a:t>JS’in</a:t>
            </a:r>
            <a:r>
              <a:rPr lang="tr-TR" sz="1200" kern="1200" dirty="0">
                <a:solidFill>
                  <a:schemeClr val="tx1"/>
                </a:solidFill>
                <a:effectLst/>
                <a:latin typeface="+mn-lt"/>
                <a:ea typeface="+mn-ea"/>
                <a:cs typeface="+mn-cs"/>
              </a:rPr>
              <a:t> karmaşık projeleri basitleştirmek için </a:t>
            </a:r>
            <a:r>
              <a:rPr lang="tr-TR" sz="1200" kern="1200" dirty="0" err="1">
                <a:solidFill>
                  <a:schemeClr val="tx1"/>
                </a:solidFill>
                <a:effectLst/>
                <a:latin typeface="+mn-lt"/>
                <a:ea typeface="+mn-ea"/>
                <a:cs typeface="+mn-cs"/>
              </a:rPr>
              <a:t>AngularJS,Vue,jQuery,ReactJS</a:t>
            </a:r>
            <a:r>
              <a:rPr lang="tr-TR" sz="1200" kern="1200" dirty="0">
                <a:solidFill>
                  <a:schemeClr val="tx1"/>
                </a:solidFill>
                <a:effectLst/>
                <a:latin typeface="+mn-lt"/>
                <a:ea typeface="+mn-ea"/>
                <a:cs typeface="+mn-cs"/>
              </a:rPr>
              <a:t> gibi birçok </a:t>
            </a:r>
            <a:r>
              <a:rPr lang="tr-TR" sz="1200" kern="1200" dirty="0" err="1">
                <a:solidFill>
                  <a:schemeClr val="tx1"/>
                </a:solidFill>
                <a:effectLst/>
                <a:latin typeface="+mn-lt"/>
                <a:ea typeface="+mn-ea"/>
                <a:cs typeface="+mn-cs"/>
              </a:rPr>
              <a:t>framework’ü</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vardir</a:t>
            </a:r>
            <a:r>
              <a:rPr lang="tr-TR" sz="1200" kern="1200" dirty="0">
                <a:solidFill>
                  <a:schemeClr val="tx1"/>
                </a:solidFill>
                <a:effectLst/>
                <a:latin typeface="+mn-lt"/>
                <a:ea typeface="+mn-ea"/>
                <a:cs typeface="+mn-cs"/>
              </a:rPr>
              <a:t>. </a:t>
            </a:r>
          </a:p>
          <a:p>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4</a:t>
            </a:fld>
            <a:endParaRPr lang="tr-TR"/>
          </a:p>
        </p:txBody>
      </p:sp>
    </p:spTree>
    <p:extLst>
      <p:ext uri="{BB962C8B-B14F-4D97-AF65-F5344CB8AC3E}">
        <p14:creationId xmlns:p14="http://schemas.microsoft.com/office/powerpoint/2010/main" val="1307215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kern="1200" dirty="0" err="1">
                <a:solidFill>
                  <a:schemeClr val="tx1"/>
                </a:solidFill>
                <a:effectLst/>
                <a:latin typeface="+mn-lt"/>
                <a:ea typeface="+mn-ea"/>
                <a:cs typeface="+mn-cs"/>
              </a:rPr>
              <a:t>Angular</a:t>
            </a:r>
            <a:r>
              <a:rPr lang="tr-TR" sz="1200" b="1" kern="1200" dirty="0">
                <a:solidFill>
                  <a:schemeClr val="tx1"/>
                </a:solidFill>
                <a:effectLst/>
                <a:latin typeface="+mn-lt"/>
                <a:ea typeface="+mn-ea"/>
                <a:cs typeface="+mn-cs"/>
              </a:rPr>
              <a:t> JS</a:t>
            </a:r>
            <a:r>
              <a:rPr lang="tr-TR" sz="1200" kern="1200" dirty="0">
                <a:solidFill>
                  <a:schemeClr val="tx1"/>
                </a:solidFill>
                <a:effectLst/>
                <a:latin typeface="+mn-lt"/>
                <a:ea typeface="+mn-ea"/>
                <a:cs typeface="+mn-cs"/>
              </a:rPr>
              <a:t>, dinamik web uygulamaları için kullanılan  </a:t>
            </a:r>
            <a:r>
              <a:rPr lang="tr-TR" sz="1200" kern="1200" dirty="0" err="1">
                <a:solidFill>
                  <a:schemeClr val="tx1"/>
                </a:solidFill>
                <a:effectLst/>
                <a:latin typeface="+mn-lt"/>
                <a:ea typeface="+mn-ea"/>
                <a:cs typeface="+mn-cs"/>
              </a:rPr>
              <a:t>google’nin</a:t>
            </a:r>
            <a:r>
              <a:rPr lang="tr-TR" sz="1200" kern="1200" dirty="0">
                <a:solidFill>
                  <a:schemeClr val="tx1"/>
                </a:solidFill>
                <a:effectLst/>
                <a:latin typeface="+mn-lt"/>
                <a:ea typeface="+mn-ea"/>
                <a:cs typeface="+mn-cs"/>
              </a:rPr>
              <a:t> desteklediği, </a:t>
            </a:r>
            <a:r>
              <a:rPr lang="tr-TR" sz="1200" kern="1200" dirty="0" err="1">
                <a:solidFill>
                  <a:schemeClr val="tx1"/>
                </a:solidFill>
                <a:effectLst/>
                <a:latin typeface="+mn-lt"/>
                <a:ea typeface="+mn-ea"/>
                <a:cs typeface="+mn-cs"/>
              </a:rPr>
              <a:t>javascript</a:t>
            </a:r>
            <a:r>
              <a:rPr lang="tr-TR" sz="1200" kern="1200" dirty="0">
                <a:solidFill>
                  <a:schemeClr val="tx1"/>
                </a:solidFill>
                <a:effectLst/>
                <a:latin typeface="+mn-lt"/>
                <a:ea typeface="+mn-ea"/>
                <a:cs typeface="+mn-cs"/>
              </a:rPr>
              <a:t> MVC kütüphanesidir. MVC (</a:t>
            </a:r>
            <a:r>
              <a:rPr lang="tr-TR" sz="1200" kern="1200" dirty="0" err="1">
                <a:solidFill>
                  <a:schemeClr val="tx1"/>
                </a:solidFill>
                <a:effectLst/>
                <a:latin typeface="+mn-lt"/>
                <a:ea typeface="+mn-ea"/>
                <a:cs typeface="+mn-cs"/>
              </a:rPr>
              <a:t>Modal</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View</a:t>
            </a:r>
            <a:r>
              <a:rPr lang="tr-TR" sz="1200" kern="1200" dirty="0">
                <a:solidFill>
                  <a:schemeClr val="tx1"/>
                </a:solidFill>
                <a:effectLst/>
                <a:latin typeface="+mn-lt"/>
                <a:ea typeface="+mn-ea"/>
                <a:cs typeface="+mn-cs"/>
              </a:rPr>
              <a:t> Controller) verinin, görünümün ve kontrollerin ayrı tutulmasına dayanır. </a:t>
            </a:r>
          </a:p>
          <a:p>
            <a:r>
              <a:rPr lang="tr-TR" sz="1200" kern="1200" dirty="0">
                <a:solidFill>
                  <a:schemeClr val="tx1"/>
                </a:solidFill>
                <a:effectLst/>
                <a:latin typeface="+mn-lt"/>
                <a:ea typeface="+mn-ea"/>
                <a:cs typeface="+mn-cs"/>
              </a:rPr>
              <a:t>Model: Verilerin tutulduğu nesnelerdir. İlişkili olduğu </a:t>
            </a:r>
            <a:r>
              <a:rPr lang="tr-TR" sz="1200" kern="1200" dirty="0" err="1">
                <a:solidFill>
                  <a:schemeClr val="tx1"/>
                </a:solidFill>
                <a:effectLst/>
                <a:latin typeface="+mn-lt"/>
                <a:ea typeface="+mn-ea"/>
                <a:cs typeface="+mn-cs"/>
              </a:rPr>
              <a:t>View</a:t>
            </a:r>
            <a:r>
              <a:rPr lang="tr-TR" sz="1200" kern="1200" dirty="0">
                <a:solidFill>
                  <a:schemeClr val="tx1"/>
                </a:solidFill>
                <a:effectLst/>
                <a:latin typeface="+mn-lt"/>
                <a:ea typeface="+mn-ea"/>
                <a:cs typeface="+mn-cs"/>
              </a:rPr>
              <a:t> nesnesini tetikler.</a:t>
            </a:r>
          </a:p>
          <a:p>
            <a:r>
              <a:rPr lang="tr-TR" sz="1200" kern="1200" dirty="0" err="1">
                <a:solidFill>
                  <a:schemeClr val="tx1"/>
                </a:solidFill>
                <a:effectLst/>
                <a:latin typeface="+mn-lt"/>
                <a:ea typeface="+mn-ea"/>
                <a:cs typeface="+mn-cs"/>
              </a:rPr>
              <a:t>View</a:t>
            </a:r>
            <a:r>
              <a:rPr lang="tr-TR" sz="1200" kern="1200" dirty="0">
                <a:solidFill>
                  <a:schemeClr val="tx1"/>
                </a:solidFill>
                <a:effectLst/>
                <a:latin typeface="+mn-lt"/>
                <a:ea typeface="+mn-ea"/>
                <a:cs typeface="+mn-cs"/>
              </a:rPr>
              <a:t>: Görünümün (</a:t>
            </a:r>
            <a:r>
              <a:rPr lang="tr-TR" sz="1200" kern="1200" dirty="0" err="1">
                <a:solidFill>
                  <a:schemeClr val="tx1"/>
                </a:solidFill>
                <a:effectLst/>
                <a:latin typeface="+mn-lt"/>
                <a:ea typeface="+mn-ea"/>
                <a:cs typeface="+mn-cs"/>
              </a:rPr>
              <a:t>template</a:t>
            </a:r>
            <a:r>
              <a:rPr lang="tr-TR" sz="1200" kern="1200" dirty="0">
                <a:solidFill>
                  <a:schemeClr val="tx1"/>
                </a:solidFill>
                <a:effectLst/>
                <a:latin typeface="+mn-lt"/>
                <a:ea typeface="+mn-ea"/>
                <a:cs typeface="+mn-cs"/>
              </a:rPr>
              <a:t>) tutulduğu nesnelerdir.</a:t>
            </a:r>
          </a:p>
          <a:p>
            <a:r>
              <a:rPr lang="tr-TR" sz="1200" kern="1200" dirty="0">
                <a:solidFill>
                  <a:schemeClr val="tx1"/>
                </a:solidFill>
                <a:effectLst/>
                <a:latin typeface="+mn-lt"/>
                <a:ea typeface="+mn-ea"/>
                <a:cs typeface="+mn-cs"/>
              </a:rPr>
              <a:t>Controller: </a:t>
            </a:r>
            <a:r>
              <a:rPr lang="tr-TR" sz="1200" kern="1200" dirty="0" err="1">
                <a:solidFill>
                  <a:schemeClr val="tx1"/>
                </a:solidFill>
                <a:effectLst/>
                <a:latin typeface="+mn-lt"/>
                <a:ea typeface="+mn-ea"/>
                <a:cs typeface="+mn-cs"/>
              </a:rPr>
              <a:t>Modal</a:t>
            </a:r>
            <a:r>
              <a:rPr lang="tr-TR" sz="1200" kern="1200" dirty="0">
                <a:solidFill>
                  <a:schemeClr val="tx1"/>
                </a:solidFill>
                <a:effectLst/>
                <a:latin typeface="+mn-lt"/>
                <a:ea typeface="+mn-ea"/>
                <a:cs typeface="+mn-cs"/>
              </a:rPr>
              <a:t> ve </a:t>
            </a:r>
            <a:r>
              <a:rPr lang="tr-TR" sz="1200" kern="1200" dirty="0" err="1">
                <a:solidFill>
                  <a:schemeClr val="tx1"/>
                </a:solidFill>
                <a:effectLst/>
                <a:latin typeface="+mn-lt"/>
                <a:ea typeface="+mn-ea"/>
                <a:cs typeface="+mn-cs"/>
              </a:rPr>
              <a:t>View</a:t>
            </a:r>
            <a:r>
              <a:rPr lang="tr-TR" sz="1200" kern="1200" dirty="0">
                <a:solidFill>
                  <a:schemeClr val="tx1"/>
                </a:solidFill>
                <a:effectLst/>
                <a:latin typeface="+mn-lt"/>
                <a:ea typeface="+mn-ea"/>
                <a:cs typeface="+mn-cs"/>
              </a:rPr>
              <a:t> nesnelerinin bağlandığı nesnedir. İşlemler ve kontroller burada yapılır.</a:t>
            </a:r>
          </a:p>
          <a:p>
            <a:r>
              <a:rPr lang="tr-TR" sz="1200" kern="1200" dirty="0" err="1">
                <a:solidFill>
                  <a:schemeClr val="tx1"/>
                </a:solidFill>
                <a:effectLst/>
                <a:latin typeface="+mn-lt"/>
                <a:ea typeface="+mn-ea"/>
                <a:cs typeface="+mn-cs"/>
              </a:rPr>
              <a:t>Anguların</a:t>
            </a:r>
            <a:r>
              <a:rPr lang="tr-TR" sz="1200" kern="1200" dirty="0">
                <a:solidFill>
                  <a:schemeClr val="tx1"/>
                </a:solidFill>
                <a:effectLst/>
                <a:latin typeface="+mn-lt"/>
                <a:ea typeface="+mn-ea"/>
                <a:cs typeface="+mn-cs"/>
              </a:rPr>
              <a:t> modüler bir yapıya sahip olması sayesinde uygulamanızı parçalara bölebilirsiniz, bu durum da tekrar kullanılabilirlik konusunda oldukça başarılıdır. Örnek : </a:t>
            </a:r>
            <a:r>
              <a:rPr lang="tr-TR" sz="1200" kern="1200" dirty="0" err="1">
                <a:solidFill>
                  <a:schemeClr val="tx1"/>
                </a:solidFill>
                <a:effectLst/>
                <a:latin typeface="+mn-lt"/>
                <a:ea typeface="+mn-ea"/>
                <a:cs typeface="+mn-cs"/>
              </a:rPr>
              <a:t>Paypal,Emirates,Google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Cloud,Google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Store</a:t>
            </a:r>
            <a:r>
              <a:rPr lang="tr-TR" sz="1200" kern="1200" dirty="0">
                <a:solidFill>
                  <a:schemeClr val="tx1"/>
                </a:solidFill>
                <a:effectLst/>
                <a:latin typeface="+mn-lt"/>
                <a:ea typeface="+mn-ea"/>
                <a:cs typeface="+mn-cs"/>
              </a:rPr>
              <a:t>.</a:t>
            </a:r>
          </a:p>
          <a:p>
            <a:r>
              <a:rPr lang="tr-TR" sz="1200" kern="1200" dirty="0">
                <a:solidFill>
                  <a:schemeClr val="tx1"/>
                </a:solidFill>
                <a:effectLst/>
                <a:latin typeface="+mn-lt"/>
                <a:ea typeface="+mn-ea"/>
                <a:cs typeface="+mn-cs"/>
              </a:rPr>
              <a:t> </a:t>
            </a:r>
          </a:p>
          <a:p>
            <a:r>
              <a:rPr lang="tr-TR" sz="1200" b="1" kern="1200" dirty="0">
                <a:solidFill>
                  <a:schemeClr val="tx1"/>
                </a:solidFill>
                <a:effectLst/>
                <a:latin typeface="+mn-lt"/>
                <a:ea typeface="+mn-ea"/>
                <a:cs typeface="+mn-cs"/>
              </a:rPr>
              <a:t>VUE.js</a:t>
            </a:r>
            <a:r>
              <a:rPr lang="tr-TR" sz="1200" kern="1200" dirty="0">
                <a:solidFill>
                  <a:schemeClr val="tx1"/>
                </a:solidFill>
                <a:effectLst/>
                <a:latin typeface="+mn-lt"/>
                <a:ea typeface="+mn-ea"/>
                <a:cs typeface="+mn-cs"/>
              </a:rPr>
              <a:t>,. Google'da bir geliştirici olan </a:t>
            </a:r>
            <a:r>
              <a:rPr lang="tr-TR" sz="1200" kern="1200" dirty="0" err="1">
                <a:solidFill>
                  <a:schemeClr val="tx1"/>
                </a:solidFill>
                <a:effectLst/>
                <a:latin typeface="+mn-lt"/>
                <a:ea typeface="+mn-ea"/>
                <a:cs typeface="+mn-cs"/>
              </a:rPr>
              <a:t>Evan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You</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Angular'dan</a:t>
            </a:r>
            <a:r>
              <a:rPr lang="tr-TR" sz="1200" kern="1200" dirty="0">
                <a:solidFill>
                  <a:schemeClr val="tx1"/>
                </a:solidFill>
                <a:effectLst/>
                <a:latin typeface="+mn-lt"/>
                <a:ea typeface="+mn-ea"/>
                <a:cs typeface="+mn-cs"/>
              </a:rPr>
              <a:t> ilham aldı ve 2014'te </a:t>
            </a:r>
            <a:r>
              <a:rPr lang="tr-TR" sz="1200" kern="1200" dirty="0" err="1">
                <a:solidFill>
                  <a:schemeClr val="tx1"/>
                </a:solidFill>
                <a:effectLst/>
                <a:latin typeface="+mn-lt"/>
                <a:ea typeface="+mn-ea"/>
                <a:cs typeface="+mn-cs"/>
              </a:rPr>
              <a:t>Vue'yu</a:t>
            </a:r>
            <a:r>
              <a:rPr lang="tr-TR" sz="1200" kern="1200" dirty="0">
                <a:solidFill>
                  <a:schemeClr val="tx1"/>
                </a:solidFill>
                <a:effectLst/>
                <a:latin typeface="+mn-lt"/>
                <a:ea typeface="+mn-ea"/>
                <a:cs typeface="+mn-cs"/>
              </a:rPr>
              <a:t> geliştirdi. Amaç, </a:t>
            </a:r>
            <a:r>
              <a:rPr lang="tr-TR" sz="1200" kern="1200" dirty="0" err="1">
                <a:solidFill>
                  <a:schemeClr val="tx1"/>
                </a:solidFill>
                <a:effectLst/>
                <a:latin typeface="+mn-lt"/>
                <a:ea typeface="+mn-ea"/>
                <a:cs typeface="+mn-cs"/>
              </a:rPr>
              <a:t>Angular</a:t>
            </a:r>
            <a:r>
              <a:rPr lang="tr-TR" sz="1200" kern="1200" dirty="0">
                <a:solidFill>
                  <a:schemeClr val="tx1"/>
                </a:solidFill>
                <a:effectLst/>
                <a:latin typeface="+mn-lt"/>
                <a:ea typeface="+mn-ea"/>
                <a:cs typeface="+mn-cs"/>
              </a:rPr>
              <a:t> için basit, hafif ve verimli bir alternatif sunmaktı.</a:t>
            </a:r>
          </a:p>
          <a:p>
            <a:r>
              <a:rPr lang="tr-TR" sz="1200" kern="1200" dirty="0" err="1">
                <a:solidFill>
                  <a:schemeClr val="tx1"/>
                </a:solidFill>
                <a:effectLst/>
                <a:latin typeface="+mn-lt"/>
                <a:ea typeface="+mn-ea"/>
                <a:cs typeface="+mn-cs"/>
              </a:rPr>
              <a:t>VUE’yi</a:t>
            </a:r>
            <a:r>
              <a:rPr lang="tr-TR" sz="1200" kern="1200" dirty="0">
                <a:solidFill>
                  <a:schemeClr val="tx1"/>
                </a:solidFill>
                <a:effectLst/>
                <a:latin typeface="+mn-lt"/>
                <a:ea typeface="+mn-ea"/>
                <a:cs typeface="+mn-cs"/>
              </a:rPr>
              <a:t> mevcut bir projeye kolaylıkla entegre edebildiği gibi komple </a:t>
            </a:r>
            <a:r>
              <a:rPr lang="tr-TR" sz="1200" kern="1200" dirty="0" err="1">
                <a:solidFill>
                  <a:schemeClr val="tx1"/>
                </a:solidFill>
                <a:effectLst/>
                <a:latin typeface="+mn-lt"/>
                <a:ea typeface="+mn-ea"/>
                <a:cs typeface="+mn-cs"/>
              </a:rPr>
              <a:t>front-end</a:t>
            </a:r>
            <a:r>
              <a:rPr lang="tr-TR" sz="1200" kern="1200" dirty="0">
                <a:solidFill>
                  <a:schemeClr val="tx1"/>
                </a:solidFill>
                <a:effectLst/>
                <a:latin typeface="+mn-lt"/>
                <a:ea typeface="+mn-ea"/>
                <a:cs typeface="+mn-cs"/>
              </a:rPr>
              <a:t> projesi olarak da kullanabilirsiniz.</a:t>
            </a:r>
          </a:p>
          <a:p>
            <a:r>
              <a:rPr lang="tr-TR" sz="1200" kern="1200" dirty="0" err="1">
                <a:solidFill>
                  <a:schemeClr val="tx1"/>
                </a:solidFill>
                <a:effectLst/>
                <a:latin typeface="+mn-lt"/>
                <a:ea typeface="+mn-ea"/>
                <a:cs typeface="+mn-cs"/>
              </a:rPr>
              <a:t>VueJS’in</a:t>
            </a:r>
            <a:r>
              <a:rPr lang="tr-TR" sz="1200" kern="1200" dirty="0">
                <a:solidFill>
                  <a:schemeClr val="tx1"/>
                </a:solidFill>
                <a:effectLst/>
                <a:latin typeface="+mn-lt"/>
                <a:ea typeface="+mn-ea"/>
                <a:cs typeface="+mn-cs"/>
              </a:rPr>
              <a:t> öğrenimi ve kullanımı da diğer </a:t>
            </a:r>
            <a:r>
              <a:rPr lang="tr-TR" sz="1200" kern="1200" dirty="0" err="1">
                <a:solidFill>
                  <a:schemeClr val="tx1"/>
                </a:solidFill>
                <a:effectLst/>
                <a:latin typeface="+mn-lt"/>
                <a:ea typeface="+mn-ea"/>
                <a:cs typeface="+mn-cs"/>
              </a:rPr>
              <a:t>frameworkler</a:t>
            </a:r>
            <a:r>
              <a:rPr lang="tr-TR" sz="1200" kern="1200" dirty="0">
                <a:solidFill>
                  <a:schemeClr val="tx1"/>
                </a:solidFill>
                <a:effectLst/>
                <a:latin typeface="+mn-lt"/>
                <a:ea typeface="+mn-ea"/>
                <a:cs typeface="+mn-cs"/>
              </a:rPr>
              <a:t> gibi kolay ve anlaşılırdır.</a:t>
            </a:r>
          </a:p>
          <a:p>
            <a:r>
              <a:rPr lang="tr-TR" sz="1200" kern="1200" dirty="0">
                <a:solidFill>
                  <a:schemeClr val="tx1"/>
                </a:solidFill>
                <a:effectLst/>
                <a:latin typeface="+mn-lt"/>
                <a:ea typeface="+mn-ea"/>
                <a:cs typeface="+mn-cs"/>
              </a:rPr>
              <a:t>Örnek :  9gag,gitlab,adobe</a:t>
            </a:r>
          </a:p>
          <a:p>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5</a:t>
            </a:fld>
            <a:endParaRPr lang="tr-TR"/>
          </a:p>
        </p:txBody>
      </p:sp>
    </p:spTree>
    <p:extLst>
      <p:ext uri="{BB962C8B-B14F-4D97-AF65-F5344CB8AC3E}">
        <p14:creationId xmlns:p14="http://schemas.microsoft.com/office/powerpoint/2010/main" val="106473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solidFill>
                  <a:srgbClr val="002060"/>
                </a:solidFill>
              </a:rPr>
              <a:t> Web uygulamaları için hızlı ve interaktif kullanıcı </a:t>
            </a:r>
            <a:r>
              <a:rPr lang="tr-TR" b="1" dirty="0" err="1">
                <a:solidFill>
                  <a:srgbClr val="002060"/>
                </a:solidFill>
              </a:rPr>
              <a:t>arayüzleri</a:t>
            </a:r>
            <a:r>
              <a:rPr lang="tr-TR" b="1" dirty="0">
                <a:solidFill>
                  <a:srgbClr val="002060"/>
                </a:solidFill>
              </a:rPr>
              <a:t> oluşturmada kullanılır. Component (bileşen) denilen küçük ve izole parçalar sayesinde karmaşık </a:t>
            </a:r>
            <a:r>
              <a:rPr lang="tr-TR" b="1" dirty="0" err="1">
                <a:solidFill>
                  <a:srgbClr val="002060"/>
                </a:solidFill>
              </a:rPr>
              <a:t>arayüz</a:t>
            </a:r>
            <a:r>
              <a:rPr lang="tr-TR" b="1" dirty="0">
                <a:solidFill>
                  <a:srgbClr val="002060"/>
                </a:solidFill>
              </a:rPr>
              <a:t> birimlerini oluşturmanıza olanak tanır.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err="1">
                <a:solidFill>
                  <a:srgbClr val="002060"/>
                </a:solidFill>
              </a:rPr>
              <a:t>React’ın</a:t>
            </a:r>
            <a:r>
              <a:rPr lang="tr-TR" b="0" dirty="0">
                <a:solidFill>
                  <a:srgbClr val="002060"/>
                </a:solidFill>
              </a:rPr>
              <a:t> odaklandığı nokta </a:t>
            </a:r>
            <a:r>
              <a:rPr lang="tr-TR" b="0" dirty="0" err="1">
                <a:solidFill>
                  <a:srgbClr val="002060"/>
                </a:solidFill>
              </a:rPr>
              <a:t>arayüz</a:t>
            </a:r>
            <a:r>
              <a:rPr lang="tr-TR" b="0" dirty="0">
                <a:solidFill>
                  <a:srgbClr val="002060"/>
                </a:solidFill>
              </a:rPr>
              <a:t>, görsel, görünen kısımdır.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solidFill>
                  <a:srgbClr val="002060"/>
                </a:solidFill>
              </a:rPr>
              <a:t> </a:t>
            </a:r>
            <a:r>
              <a:rPr lang="tr-TR" b="1" dirty="0" err="1">
                <a:solidFill>
                  <a:srgbClr val="002060"/>
                </a:solidFill>
              </a:rPr>
              <a:t>React</a:t>
            </a:r>
            <a:r>
              <a:rPr lang="tr-TR" b="1" dirty="0">
                <a:solidFill>
                  <a:srgbClr val="002060"/>
                </a:solidFill>
              </a:rPr>
              <a:t> uygulamalarını </a:t>
            </a:r>
            <a:r>
              <a:rPr lang="tr-TR" b="1" dirty="0" err="1">
                <a:solidFill>
                  <a:srgbClr val="002060"/>
                </a:solidFill>
              </a:rPr>
              <a:t>Javascript,JSX</a:t>
            </a:r>
            <a:r>
              <a:rPr lang="tr-TR" b="1" dirty="0">
                <a:solidFill>
                  <a:srgbClr val="002060"/>
                </a:solidFill>
              </a:rPr>
              <a:t> (</a:t>
            </a:r>
            <a:r>
              <a:rPr lang="tr-TR" b="1" dirty="0" err="1">
                <a:solidFill>
                  <a:srgbClr val="002060"/>
                </a:solidFill>
              </a:rPr>
              <a:t>Javascript</a:t>
            </a:r>
            <a:r>
              <a:rPr lang="tr-TR" b="1" dirty="0">
                <a:solidFill>
                  <a:srgbClr val="002060"/>
                </a:solidFill>
              </a:rPr>
              <a:t> </a:t>
            </a:r>
            <a:r>
              <a:rPr lang="tr-TR" b="1" dirty="0" err="1">
                <a:solidFill>
                  <a:srgbClr val="002060"/>
                </a:solidFill>
              </a:rPr>
              <a:t>Extension</a:t>
            </a:r>
            <a:r>
              <a:rPr lang="tr-TR" b="1" dirty="0">
                <a:solidFill>
                  <a:srgbClr val="002060"/>
                </a:solidFill>
              </a:rPr>
              <a:t>) ve </a:t>
            </a:r>
            <a:r>
              <a:rPr lang="tr-TR" b="1" dirty="0" err="1">
                <a:solidFill>
                  <a:srgbClr val="002060"/>
                </a:solidFill>
              </a:rPr>
              <a:t>TypeScript</a:t>
            </a:r>
            <a:r>
              <a:rPr lang="tr-TR" b="1" dirty="0">
                <a:solidFill>
                  <a:srgbClr val="002060"/>
                </a:solidFill>
              </a:rPr>
              <a:t> olarak yazabiliriz.</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i="0" kern="1200" dirty="0">
                <a:solidFill>
                  <a:schemeClr val="tx1"/>
                </a:solidFill>
                <a:effectLst/>
                <a:latin typeface="+mn-lt"/>
                <a:ea typeface="+mn-ea"/>
                <a:cs typeface="+mn-cs"/>
              </a:rPr>
              <a:t>JSX</a:t>
            </a:r>
            <a:r>
              <a:rPr lang="tr-TR" sz="1200" b="0" i="0" kern="1200" dirty="0">
                <a:solidFill>
                  <a:schemeClr val="tx1"/>
                </a:solidFill>
                <a:effectLst/>
                <a:latin typeface="+mn-lt"/>
                <a:ea typeface="+mn-ea"/>
                <a:cs typeface="+mn-cs"/>
              </a:rPr>
              <a:t>, </a:t>
            </a:r>
            <a:r>
              <a:rPr lang="tr-TR" sz="1200" b="0" i="1" kern="1200" dirty="0" err="1">
                <a:solidFill>
                  <a:schemeClr val="tx1"/>
                </a:solidFill>
                <a:effectLst/>
                <a:latin typeface="+mn-lt"/>
                <a:ea typeface="+mn-ea"/>
                <a:cs typeface="+mn-cs"/>
              </a:rPr>
              <a:t>JavaScript</a:t>
            </a:r>
            <a:r>
              <a:rPr lang="tr-TR" sz="1200" b="0" i="1" kern="1200" dirty="0">
                <a:solidFill>
                  <a:schemeClr val="tx1"/>
                </a:solidFill>
                <a:effectLst/>
                <a:latin typeface="+mn-lt"/>
                <a:ea typeface="+mn-ea"/>
                <a:cs typeface="+mn-cs"/>
              </a:rPr>
              <a:t> </a:t>
            </a:r>
            <a:r>
              <a:rPr lang="tr-TR" sz="1200" b="0" i="1" kern="1200" dirty="0" err="1">
                <a:solidFill>
                  <a:schemeClr val="tx1"/>
                </a:solidFill>
                <a:effectLst/>
                <a:latin typeface="+mn-lt"/>
                <a:ea typeface="+mn-ea"/>
                <a:cs typeface="+mn-cs"/>
              </a:rPr>
              <a:t>XML</a:t>
            </a:r>
            <a:r>
              <a:rPr lang="tr-TR" sz="1200" b="0" i="0" kern="1200" dirty="0" err="1">
                <a:solidFill>
                  <a:schemeClr val="tx1"/>
                </a:solidFill>
                <a:effectLst/>
                <a:latin typeface="+mn-lt"/>
                <a:ea typeface="+mn-ea"/>
                <a:cs typeface="+mn-cs"/>
              </a:rPr>
              <a:t>’in</a:t>
            </a:r>
            <a:r>
              <a:rPr lang="tr-TR" sz="1200" b="0" i="0" kern="1200" dirty="0">
                <a:solidFill>
                  <a:schemeClr val="tx1"/>
                </a:solidFill>
                <a:effectLst/>
                <a:latin typeface="+mn-lt"/>
                <a:ea typeface="+mn-ea"/>
                <a:cs typeface="+mn-cs"/>
              </a:rPr>
              <a:t> kısaltmasıdır. </a:t>
            </a:r>
            <a:r>
              <a:rPr lang="tr-TR" sz="1200" b="0" i="0" kern="1200" dirty="0" err="1">
                <a:solidFill>
                  <a:schemeClr val="tx1"/>
                </a:solidFill>
                <a:effectLst/>
                <a:latin typeface="+mn-lt"/>
                <a:ea typeface="+mn-ea"/>
                <a:cs typeface="+mn-cs"/>
              </a:rPr>
              <a:t>React</a:t>
            </a:r>
            <a:r>
              <a:rPr lang="tr-TR" sz="1200" b="0" i="0" kern="1200" dirty="0">
                <a:solidFill>
                  <a:schemeClr val="tx1"/>
                </a:solidFill>
                <a:effectLst/>
                <a:latin typeface="+mn-lt"/>
                <a:ea typeface="+mn-ea"/>
                <a:cs typeface="+mn-cs"/>
              </a:rPr>
              <a:t> bu dosyayı HTML kodlarını daha kolay okunabilir ve yazabilir hale getirmek için kullanır. Ayrıca JSX uygulamanızın veya web sitenizin performansını arttırabilir.</a:t>
            </a:r>
            <a:endParaRPr lang="tr-TR" dirty="0">
              <a:solidFill>
                <a:srgbClr val="002060"/>
              </a:solidFill>
            </a:endParaRPr>
          </a:p>
          <a:p>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6</a:t>
            </a:fld>
            <a:endParaRPr lang="tr-TR"/>
          </a:p>
        </p:txBody>
      </p:sp>
    </p:spTree>
    <p:extLst>
      <p:ext uri="{BB962C8B-B14F-4D97-AF65-F5344CB8AC3E}">
        <p14:creationId xmlns:p14="http://schemas.microsoft.com/office/powerpoint/2010/main" val="99605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solidFill>
                  <a:srgbClr val="002060"/>
                </a:solidFill>
              </a:rPr>
              <a:t>1. :İlk başta Facebook’taki bir takım sorunlar için yazılmış, ismi koyulmamış bir kod öbeği olarak duruyor. Mark </a:t>
            </a:r>
            <a:r>
              <a:rPr lang="tr-TR" b="0" dirty="0" err="1">
                <a:solidFill>
                  <a:srgbClr val="002060"/>
                </a:solidFill>
              </a:rPr>
              <a:t>Zuckerberg’in</a:t>
            </a:r>
            <a:r>
              <a:rPr lang="tr-TR" b="0" dirty="0">
                <a:solidFill>
                  <a:srgbClr val="002060"/>
                </a:solidFill>
              </a:rPr>
              <a:t> </a:t>
            </a:r>
            <a:r>
              <a:rPr lang="tr-TR" b="0" dirty="0" err="1">
                <a:solidFill>
                  <a:srgbClr val="002060"/>
                </a:solidFill>
              </a:rPr>
              <a:t>Instagramı</a:t>
            </a:r>
            <a:r>
              <a:rPr lang="tr-TR" b="0" dirty="0">
                <a:solidFill>
                  <a:srgbClr val="002060"/>
                </a:solidFill>
              </a:rPr>
              <a:t> satın almasıyla beraber hali hazırda bulunan mobil uygulamasının bir de web uygulaması olması gerekliliğine inanılıyor ve bunun için çalışmalar başlıyor.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solidFill>
                  <a:srgbClr val="002060"/>
                </a:solidFill>
              </a:rPr>
              <a:t>Instagram</a:t>
            </a:r>
            <a:r>
              <a:rPr lang="tr-TR" b="1" dirty="0">
                <a:solidFill>
                  <a:srgbClr val="002060"/>
                </a:solidFill>
              </a:rPr>
              <a:t> geliştiricileri Facebook’ta karşılaşılan sorunlara benzer sorunlar yaşıyorlar ve çözüm olarak Facebook’tan açık kaynak kod olacak şekilde herkesin kullanımına uygun bir kütüphane olarak sunulmasını istiyorlar.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dirty="0">
                <a:solidFill>
                  <a:srgbClr val="002060"/>
                </a:solidFill>
              </a:rPr>
              <a:t>2. :Facebook </a:t>
            </a:r>
            <a:r>
              <a:rPr lang="tr-TR" b="0" dirty="0" err="1">
                <a:solidFill>
                  <a:srgbClr val="002060"/>
                </a:solidFill>
              </a:rPr>
              <a:t>geliştiricileride</a:t>
            </a:r>
            <a:r>
              <a:rPr lang="tr-TR" b="0" dirty="0">
                <a:solidFill>
                  <a:srgbClr val="002060"/>
                </a:solidFill>
              </a:rPr>
              <a:t> bu öneri karşısında, bir kütüphane olarak </a:t>
            </a:r>
            <a:r>
              <a:rPr lang="tr-TR" b="0" dirty="0" err="1">
                <a:solidFill>
                  <a:srgbClr val="002060"/>
                </a:solidFill>
              </a:rPr>
              <a:t>React’ı</a:t>
            </a:r>
            <a:r>
              <a:rPr lang="tr-TR" b="0" dirty="0">
                <a:solidFill>
                  <a:srgbClr val="002060"/>
                </a:solidFill>
              </a:rPr>
              <a:t> çıkarıyor ve tamamen açık kaynak kodlu, herkesin erişebileceği, hala geliştirilmeye devam eden bir kütüphane olarak tüm dünyaya sunuyorlar.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solidFill>
                  <a:srgbClr val="002060"/>
                </a:solidFill>
              </a:rPr>
              <a:t> </a:t>
            </a:r>
            <a:r>
              <a:rPr lang="tr-TR" b="1" dirty="0" err="1">
                <a:solidFill>
                  <a:srgbClr val="002060"/>
                </a:solidFill>
              </a:rPr>
              <a:t>React'in</a:t>
            </a:r>
            <a:r>
              <a:rPr lang="tr-TR" b="1" dirty="0">
                <a:solidFill>
                  <a:srgbClr val="002060"/>
                </a:solidFill>
              </a:rPr>
              <a:t> ilk kullanım örneği 2011'de Facebook'un haber akışındaydı.</a:t>
            </a:r>
            <a:endParaRPr lang="tr-TR" dirty="0">
              <a:solidFill>
                <a:srgbClr val="002060"/>
              </a:solidFill>
            </a:endParaRPr>
          </a:p>
          <a:p>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7</a:t>
            </a:fld>
            <a:endParaRPr lang="tr-TR"/>
          </a:p>
        </p:txBody>
      </p:sp>
    </p:spTree>
    <p:extLst>
      <p:ext uri="{BB962C8B-B14F-4D97-AF65-F5344CB8AC3E}">
        <p14:creationId xmlns:p14="http://schemas.microsoft.com/office/powerpoint/2010/main" val="127735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b="1" u="sng" dirty="0">
                <a:solidFill>
                  <a:srgbClr val="FF0000"/>
                </a:solidFill>
              </a:rPr>
              <a:t>Öğrenimi Kolay : </a:t>
            </a:r>
            <a:r>
              <a:rPr lang="tr-TR" b="0" dirty="0">
                <a:solidFill>
                  <a:srgbClr val="FF0000"/>
                </a:solidFill>
              </a:rPr>
              <a:t>Belirli bir teknolojiyi veya </a:t>
            </a:r>
            <a:r>
              <a:rPr lang="tr-TR" b="0" dirty="0" err="1">
                <a:solidFill>
                  <a:srgbClr val="FF0000"/>
                </a:solidFill>
              </a:rPr>
              <a:t>framework</a:t>
            </a:r>
            <a:r>
              <a:rPr lang="tr-TR" b="0" dirty="0">
                <a:solidFill>
                  <a:srgbClr val="FF0000"/>
                </a:solidFill>
              </a:rPr>
              <a:t> öğrenmek ne kadar zorsa, geliştirme sürecine başlamak o kadar fazla zaman alacaktır. </a:t>
            </a:r>
            <a:endParaRPr lang="tr-TR" b="0"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b="1" u="sng" dirty="0">
                <a:solidFill>
                  <a:srgbClr val="FF0000"/>
                </a:solidFill>
              </a:rPr>
              <a:t>Öğrenimi Kolay : </a:t>
            </a:r>
            <a:r>
              <a:rPr lang="tr-TR" b="0" dirty="0" err="1">
                <a:solidFill>
                  <a:srgbClr val="002060"/>
                </a:solidFill>
              </a:rPr>
              <a:t>Angular</a:t>
            </a:r>
            <a:r>
              <a:rPr lang="tr-TR" b="0" dirty="0">
                <a:solidFill>
                  <a:srgbClr val="002060"/>
                </a:solidFill>
              </a:rPr>
              <a:t> &amp; </a:t>
            </a:r>
            <a:r>
              <a:rPr lang="tr-TR" b="0" dirty="0" err="1">
                <a:solidFill>
                  <a:srgbClr val="002060"/>
                </a:solidFill>
              </a:rPr>
              <a:t>Vue</a:t>
            </a:r>
            <a:r>
              <a:rPr lang="tr-TR" b="0" dirty="0">
                <a:solidFill>
                  <a:srgbClr val="002060"/>
                </a:solidFill>
              </a:rPr>
              <a:t> gibi diğer popüler </a:t>
            </a:r>
            <a:r>
              <a:rPr lang="tr-TR" b="0" dirty="0" err="1">
                <a:solidFill>
                  <a:srgbClr val="002060"/>
                </a:solidFill>
              </a:rPr>
              <a:t>front-end</a:t>
            </a:r>
            <a:r>
              <a:rPr lang="tr-TR" b="0" dirty="0">
                <a:solidFill>
                  <a:srgbClr val="002060"/>
                </a:solidFill>
              </a:rPr>
              <a:t> </a:t>
            </a:r>
            <a:r>
              <a:rPr lang="tr-TR" b="0" dirty="0" err="1">
                <a:solidFill>
                  <a:srgbClr val="002060"/>
                </a:solidFill>
              </a:rPr>
              <a:t>frameworkler</a:t>
            </a:r>
            <a:r>
              <a:rPr lang="tr-TR" b="0" dirty="0">
                <a:solidFill>
                  <a:srgbClr val="002060"/>
                </a:solidFill>
              </a:rPr>
              <a:t> ile karşılaştırıldığında, </a:t>
            </a:r>
            <a:r>
              <a:rPr lang="tr-TR" b="0" dirty="0" err="1">
                <a:solidFill>
                  <a:srgbClr val="002060"/>
                </a:solidFill>
              </a:rPr>
              <a:t>React'i</a:t>
            </a:r>
            <a:r>
              <a:rPr lang="tr-TR" b="0" dirty="0">
                <a:solidFill>
                  <a:srgbClr val="002060"/>
                </a:solidFill>
              </a:rPr>
              <a:t> öğrenmek çok daha kolaydır. Aslında, </a:t>
            </a:r>
            <a:r>
              <a:rPr lang="tr-TR" b="0" dirty="0" err="1">
                <a:solidFill>
                  <a:srgbClr val="002060"/>
                </a:solidFill>
              </a:rPr>
              <a:t>React'in</a:t>
            </a:r>
            <a:r>
              <a:rPr lang="tr-TR" b="0" dirty="0">
                <a:solidFill>
                  <a:srgbClr val="002060"/>
                </a:solidFill>
              </a:rPr>
              <a:t> kısa sürede bu kadar çok ilgi görmesinin ana nedenlerinden biri işletmelerin projelerini hızla oluşturmalarındandır.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solidFill>
                  <a:srgbClr val="FF0000"/>
                </a:solidFill>
              </a:rPr>
              <a:t>Hız  :  </a:t>
            </a:r>
            <a:r>
              <a:rPr lang="tr-TR" b="0" dirty="0" err="1">
                <a:solidFill>
                  <a:srgbClr val="002060"/>
                </a:solidFill>
              </a:rPr>
              <a:t>React</a:t>
            </a:r>
            <a:r>
              <a:rPr lang="tr-TR" b="0" dirty="0">
                <a:solidFill>
                  <a:srgbClr val="002060"/>
                </a:solidFill>
              </a:rPr>
              <a:t>, temel olarak geliştiricilerin uygulamalarının bireysel bölümlerini hem istemci tarafında hem de sunucu tarafında kullanmalarına olanak tanır ve bu da sonuçta geliştirme sürecinin hızını artırır.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solidFill>
                  <a:srgbClr val="FF0000"/>
                </a:solidFill>
              </a:rPr>
              <a:t>Hız  :  </a:t>
            </a:r>
            <a:r>
              <a:rPr lang="tr-TR" b="0" dirty="0">
                <a:solidFill>
                  <a:srgbClr val="002060"/>
                </a:solidFill>
              </a:rPr>
              <a:t>Basit bir ifadeyle, farklı geliştiriciler ayrı ayrı bölümler yazabilir ve yapılan tüm değişiklikler uygulamada bir sorun yaratmaz</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solidFill>
                  <a:srgbClr val="002060"/>
                </a:solidFill>
              </a:rPr>
              <a:t>Zengin </a:t>
            </a:r>
            <a:r>
              <a:rPr lang="tr-TR" b="1" u="sng" dirty="0" err="1">
                <a:solidFill>
                  <a:srgbClr val="002060"/>
                </a:solidFill>
              </a:rPr>
              <a:t>arayüz</a:t>
            </a:r>
            <a:r>
              <a:rPr lang="tr-TR" b="1" u="sng" dirty="0">
                <a:solidFill>
                  <a:srgbClr val="002060"/>
                </a:solidFill>
              </a:rPr>
              <a:t>  </a:t>
            </a:r>
            <a:r>
              <a:rPr lang="tr-TR" b="0" dirty="0">
                <a:solidFill>
                  <a:srgbClr val="002060"/>
                </a:solidFill>
              </a:rPr>
              <a:t>: Günümüzde bir uygulamada kullanıcı </a:t>
            </a:r>
            <a:r>
              <a:rPr lang="tr-TR" b="0" dirty="0" err="1">
                <a:solidFill>
                  <a:srgbClr val="002060"/>
                </a:solidFill>
              </a:rPr>
              <a:t>arayüzünün</a:t>
            </a:r>
            <a:r>
              <a:rPr lang="tr-TR" b="0" dirty="0">
                <a:solidFill>
                  <a:srgbClr val="002060"/>
                </a:solidFill>
              </a:rPr>
              <a:t> kalitesi önemli bir rol oynamaktadır. Kullanıcı </a:t>
            </a:r>
            <a:r>
              <a:rPr lang="tr-TR" b="0" dirty="0" err="1">
                <a:solidFill>
                  <a:srgbClr val="002060"/>
                </a:solidFill>
              </a:rPr>
              <a:t>arayüzü</a:t>
            </a:r>
            <a:r>
              <a:rPr lang="tr-TR" b="0" dirty="0">
                <a:solidFill>
                  <a:srgbClr val="002060"/>
                </a:solidFill>
              </a:rPr>
              <a:t> kötü tasarlanmışsa, bir uygulamanın başarılı olma şansını düşürür. </a:t>
            </a:r>
            <a:r>
              <a:rPr lang="tr-TR" b="0" dirty="0" err="1">
                <a:solidFill>
                  <a:srgbClr val="002060"/>
                </a:solidFill>
              </a:rPr>
              <a:t>React</a:t>
            </a:r>
            <a:r>
              <a:rPr lang="tr-TR" b="0" dirty="0">
                <a:solidFill>
                  <a:srgbClr val="002060"/>
                </a:solidFill>
              </a:rPr>
              <a:t>, </a:t>
            </a:r>
            <a:r>
              <a:rPr lang="tr-TR" b="0" dirty="0" err="1">
                <a:solidFill>
                  <a:srgbClr val="002060"/>
                </a:solidFill>
              </a:rPr>
              <a:t>componentler</a:t>
            </a:r>
            <a:r>
              <a:rPr lang="tr-TR" b="0" dirty="0">
                <a:solidFill>
                  <a:srgbClr val="002060"/>
                </a:solidFill>
              </a:rPr>
              <a:t> aracılığıyla yüksek kaliteli ve zengin kullanıcı </a:t>
            </a:r>
            <a:r>
              <a:rPr lang="tr-TR" b="0" dirty="0" err="1">
                <a:solidFill>
                  <a:srgbClr val="002060"/>
                </a:solidFill>
              </a:rPr>
              <a:t>arayüzleri</a:t>
            </a:r>
            <a:r>
              <a:rPr lang="tr-TR" b="0" dirty="0">
                <a:solidFill>
                  <a:srgbClr val="002060"/>
                </a:solidFill>
              </a:rPr>
              <a:t> oluşturmaya olanak sağlıyor.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solidFill>
                  <a:srgbClr val="002060"/>
                </a:solidFill>
              </a:rPr>
              <a:t>Topluluk Desteği </a:t>
            </a:r>
            <a:r>
              <a:rPr lang="tr-TR" b="0" dirty="0">
                <a:solidFill>
                  <a:srgbClr val="002060"/>
                </a:solidFill>
              </a:rPr>
              <a:t>: </a:t>
            </a:r>
            <a:r>
              <a:rPr lang="tr-TR" b="0" dirty="0" err="1">
                <a:solidFill>
                  <a:srgbClr val="002060"/>
                </a:solidFill>
              </a:rPr>
              <a:t>React</a:t>
            </a:r>
            <a:r>
              <a:rPr lang="tr-TR" b="0" dirty="0">
                <a:solidFill>
                  <a:srgbClr val="002060"/>
                </a:solidFill>
              </a:rPr>
              <a:t>, çok güçlü bir topluluk desteğine sahiptir, bu da projelerde </a:t>
            </a:r>
            <a:r>
              <a:rPr lang="tr-TR" b="0" dirty="0" err="1">
                <a:solidFill>
                  <a:srgbClr val="002060"/>
                </a:solidFill>
              </a:rPr>
              <a:t>React’ı</a:t>
            </a:r>
            <a:r>
              <a:rPr lang="tr-TR" b="0" dirty="0">
                <a:solidFill>
                  <a:srgbClr val="002060"/>
                </a:solidFill>
              </a:rPr>
              <a:t> benimsememizin ana nedenlerinden biridir.</a:t>
            </a:r>
            <a:r>
              <a:rPr lang="tr-TR" b="0" dirty="0"/>
              <a:t> Her gün çok sayıda bireysel </a:t>
            </a:r>
            <a:r>
              <a:rPr lang="tr-TR" b="0" dirty="0" err="1"/>
              <a:t>React</a:t>
            </a:r>
            <a:r>
              <a:rPr lang="tr-TR" b="0" dirty="0"/>
              <a:t> geliştiricisi, </a:t>
            </a:r>
            <a:r>
              <a:rPr lang="tr-TR" b="0" dirty="0" err="1"/>
              <a:t>React'i</a:t>
            </a:r>
            <a:r>
              <a:rPr lang="tr-TR" b="0" dirty="0"/>
              <a:t> daha iyi hale getirmeye katkıda bulunuyor. Şu anda </a:t>
            </a:r>
            <a:r>
              <a:rPr lang="tr-TR" b="0" dirty="0" err="1"/>
              <a:t>React</a:t>
            </a:r>
            <a:r>
              <a:rPr lang="tr-TR" b="0" dirty="0"/>
              <a:t> JS, </a:t>
            </a:r>
            <a:r>
              <a:rPr lang="tr-TR" b="0" dirty="0" err="1"/>
              <a:t>Github'da</a:t>
            </a:r>
            <a:r>
              <a:rPr lang="tr-TR" b="0" dirty="0"/>
              <a:t> 185.000 yıldıza ve 6000 düzenli katkıda bulunan sayısı. , yani </a:t>
            </a:r>
            <a:r>
              <a:rPr lang="tr-TR" b="0" dirty="0" err="1"/>
              <a:t>React'i</a:t>
            </a:r>
            <a:r>
              <a:rPr lang="tr-TR" b="0" dirty="0"/>
              <a:t> kullanırken takılırsanız, her zaman uzmanlar tarafından verilen güvenilir çözümler alabilirsiniz. Bunun dışında, </a:t>
            </a:r>
            <a:r>
              <a:rPr lang="tr-TR" b="0" dirty="0" err="1"/>
              <a:t>React</a:t>
            </a:r>
            <a:r>
              <a:rPr lang="tr-TR" b="0" dirty="0"/>
              <a:t> uzmanları ayrıca </a:t>
            </a:r>
            <a:r>
              <a:rPr lang="tr-TR" b="0" dirty="0" err="1"/>
              <a:t>Stack</a:t>
            </a:r>
            <a:r>
              <a:rPr lang="tr-TR" b="0" dirty="0"/>
              <a:t> </a:t>
            </a:r>
            <a:r>
              <a:rPr lang="tr-TR" b="0" dirty="0" err="1"/>
              <a:t>Overflow</a:t>
            </a:r>
            <a:r>
              <a:rPr lang="tr-TR" b="0" dirty="0"/>
              <a:t> ve </a:t>
            </a:r>
            <a:r>
              <a:rPr lang="tr-TR" b="0" dirty="0" err="1"/>
              <a:t>Quora</a:t>
            </a:r>
            <a:r>
              <a:rPr lang="tr-TR" b="0" dirty="0"/>
              <a:t> gibi QA sitelerinde sorunları  düzenli olarak çözüyorlar.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Kod Kararlılığı </a:t>
            </a:r>
            <a:r>
              <a:rPr lang="tr-TR" b="0" dirty="0"/>
              <a:t>: </a:t>
            </a:r>
            <a:r>
              <a:rPr lang="tr-TR" b="0" dirty="0" err="1"/>
              <a:t>React</a:t>
            </a:r>
            <a:r>
              <a:rPr lang="tr-TR" b="0" dirty="0"/>
              <a:t>, ana yapının altyapıdaki herhangi bir değişiklikten etkilenmemesini sağlamak için aşağı doğru veri akışını takip ediyor. Bu nedenle, bir geliştirici bir nesnede değişiklik yaptığında, yalnızca durumlarını değiştirmesi ve uygun değişiklikleri yapması gerekir. </a:t>
            </a:r>
            <a:r>
              <a:rPr lang="tr-TR" dirty="0"/>
              <a:t>Bu şekilde yalnızca belirli bir </a:t>
            </a:r>
            <a:r>
              <a:rPr lang="tr-TR" dirty="0" err="1"/>
              <a:t>component</a:t>
            </a:r>
            <a:r>
              <a:rPr lang="tr-TR" dirty="0"/>
              <a:t> güncellenecektir. Bu veri akışı ve yapısı, sonuç olarak, daha iyi kod kararlılığı ve uygulamanın sorunsuz performansını sağlar.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solidFill>
                <a:srgbClr val="00206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solidFill>
                <a:srgbClr val="002060"/>
              </a:solidFill>
            </a:endParaRPr>
          </a:p>
          <a:p>
            <a:endParaRPr lang="tr-TR" b="0" dirty="0"/>
          </a:p>
        </p:txBody>
      </p:sp>
      <p:sp>
        <p:nvSpPr>
          <p:cNvPr id="4" name="Slayt Numarası Yer Tutucusu 3"/>
          <p:cNvSpPr>
            <a:spLocks noGrp="1"/>
          </p:cNvSpPr>
          <p:nvPr>
            <p:ph type="sldNum" sz="quarter" idx="5"/>
          </p:nvPr>
        </p:nvSpPr>
        <p:spPr/>
        <p:txBody>
          <a:bodyPr/>
          <a:lstStyle/>
          <a:p>
            <a:fld id="{AF400F0E-D5E7-4A5A-877C-8C2C37D92EC0}" type="slidenum">
              <a:rPr lang="tr-TR" smtClean="0"/>
              <a:t>8</a:t>
            </a:fld>
            <a:endParaRPr lang="tr-TR"/>
          </a:p>
        </p:txBody>
      </p:sp>
    </p:spTree>
    <p:extLst>
      <p:ext uri="{BB962C8B-B14F-4D97-AF65-F5344CB8AC3E}">
        <p14:creationId xmlns:p14="http://schemas.microsoft.com/office/powerpoint/2010/main" val="140143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dirty="0">
                <a:solidFill>
                  <a:srgbClr val="002060"/>
                </a:solidFill>
              </a:rPr>
              <a:t>İlk olarak </a:t>
            </a:r>
            <a:r>
              <a:rPr lang="tr-TR" b="0" dirty="0" err="1">
                <a:solidFill>
                  <a:srgbClr val="002060"/>
                </a:solidFill>
              </a:rPr>
              <a:t>Dom</a:t>
            </a:r>
            <a:r>
              <a:rPr lang="tr-TR" b="0" dirty="0">
                <a:solidFill>
                  <a:srgbClr val="002060"/>
                </a:solidFill>
              </a:rPr>
              <a:t> nedir ondan </a:t>
            </a:r>
            <a:r>
              <a:rPr lang="tr-TR" b="0" dirty="0" err="1">
                <a:solidFill>
                  <a:srgbClr val="002060"/>
                </a:solidFill>
              </a:rPr>
              <a:t>bahsedeyim.DOM</a:t>
            </a:r>
            <a:r>
              <a:rPr lang="tr-TR" b="0" dirty="0">
                <a:solidFill>
                  <a:srgbClr val="002060"/>
                </a:solidFill>
              </a:rPr>
              <a:t> bir kodlama dili değildir. DOM, belgeleri nesne tabanlı olarak temsil eden ve bu belgeler üzerinde komut dilleri ile biçim ve içerik değişiklikleri yapmayı mümkün kılan bir standarttır. </a:t>
            </a:r>
            <a:r>
              <a:rPr lang="tr-TR" dirty="0"/>
              <a:t>Elimizde aynı anda 1 adet </a:t>
            </a:r>
            <a:r>
              <a:rPr lang="tr-TR" dirty="0" err="1"/>
              <a:t>real</a:t>
            </a:r>
            <a:r>
              <a:rPr lang="tr-TR" dirty="0"/>
              <a:t> </a:t>
            </a:r>
            <a:r>
              <a:rPr lang="tr-TR" dirty="0" err="1"/>
              <a:t>dom</a:t>
            </a:r>
            <a:r>
              <a:rPr lang="tr-TR" dirty="0"/>
              <a:t> ve </a:t>
            </a:r>
            <a:r>
              <a:rPr lang="tr-TR" dirty="0" err="1"/>
              <a:t>virtual</a:t>
            </a:r>
            <a:r>
              <a:rPr lang="tr-TR" dirty="0"/>
              <a:t> </a:t>
            </a:r>
            <a:r>
              <a:rPr lang="tr-TR" dirty="0" err="1"/>
              <a:t>dom</a:t>
            </a:r>
            <a:r>
              <a:rPr lang="tr-TR" dirty="0"/>
              <a:t> var. Web sayfasındaki bir güncellemede ilk olarak  </a:t>
            </a:r>
            <a:r>
              <a:rPr lang="tr-TR" dirty="0" err="1"/>
              <a:t>virtual</a:t>
            </a:r>
            <a:r>
              <a:rPr lang="tr-TR" dirty="0"/>
              <a:t> </a:t>
            </a:r>
            <a:r>
              <a:rPr lang="tr-TR" dirty="0" err="1"/>
              <a:t>doma</a:t>
            </a:r>
            <a:r>
              <a:rPr lang="tr-TR" dirty="0"/>
              <a:t> bu güncellenme gidiyor. Virtual </a:t>
            </a:r>
            <a:r>
              <a:rPr lang="tr-TR" dirty="0" err="1"/>
              <a:t>domda</a:t>
            </a:r>
            <a:r>
              <a:rPr lang="tr-TR" dirty="0"/>
              <a:t> </a:t>
            </a:r>
            <a:r>
              <a:rPr lang="tr-TR" dirty="0" err="1"/>
              <a:t>key</a:t>
            </a:r>
            <a:r>
              <a:rPr lang="tr-TR" dirty="0"/>
              <a:t> </a:t>
            </a:r>
            <a:r>
              <a:rPr lang="tr-TR" dirty="0" err="1"/>
              <a:t>value</a:t>
            </a:r>
            <a:r>
              <a:rPr lang="tr-TR" dirty="0"/>
              <a:t> değerlerine göre bir yer güncellendiği </a:t>
            </a:r>
            <a:r>
              <a:rPr lang="tr-TR" dirty="0" err="1"/>
              <a:t>zaman,virtual</a:t>
            </a:r>
            <a:r>
              <a:rPr lang="tr-TR" dirty="0"/>
              <a:t> </a:t>
            </a:r>
            <a:r>
              <a:rPr lang="tr-TR" dirty="0" err="1"/>
              <a:t>dom</a:t>
            </a:r>
            <a:r>
              <a:rPr lang="tr-TR" dirty="0"/>
              <a:t> kendinden bir tane daha yani </a:t>
            </a:r>
            <a:r>
              <a:rPr lang="tr-TR" dirty="0" err="1"/>
              <a:t>snapshotunu</a:t>
            </a:r>
            <a:r>
              <a:rPr lang="tr-TR" dirty="0"/>
              <a:t> oluşturuyor. Güncellenmeden önceki </a:t>
            </a:r>
            <a:r>
              <a:rPr lang="tr-TR" dirty="0" err="1"/>
              <a:t>virutal</a:t>
            </a:r>
            <a:r>
              <a:rPr lang="tr-TR" dirty="0"/>
              <a:t> </a:t>
            </a:r>
            <a:r>
              <a:rPr lang="tr-TR" dirty="0" err="1"/>
              <a:t>dom</a:t>
            </a:r>
            <a:r>
              <a:rPr lang="tr-TR" dirty="0"/>
              <a:t> ve güncellendikten sonraki </a:t>
            </a:r>
            <a:r>
              <a:rPr lang="tr-TR" dirty="0" err="1"/>
              <a:t>virtual</a:t>
            </a:r>
            <a:r>
              <a:rPr lang="tr-TR" dirty="0"/>
              <a:t> </a:t>
            </a:r>
            <a:r>
              <a:rPr lang="tr-TR" dirty="0" err="1"/>
              <a:t>dom</a:t>
            </a:r>
            <a:r>
              <a:rPr lang="tr-TR" dirty="0"/>
              <a:t>. Hangi objelerin </a:t>
            </a:r>
            <a:r>
              <a:rPr lang="tr-TR" dirty="0" err="1"/>
              <a:t>güncellindiği</a:t>
            </a:r>
            <a:r>
              <a:rPr lang="tr-TR" dirty="0"/>
              <a:t> bu iki </a:t>
            </a:r>
            <a:r>
              <a:rPr lang="tr-TR" dirty="0" err="1"/>
              <a:t>virtual</a:t>
            </a:r>
            <a:r>
              <a:rPr lang="tr-TR" dirty="0"/>
              <a:t> </a:t>
            </a:r>
            <a:r>
              <a:rPr lang="tr-TR" dirty="0" err="1"/>
              <a:t>dom</a:t>
            </a:r>
            <a:r>
              <a:rPr lang="tr-TR" dirty="0"/>
              <a:t> arasında belirli bir </a:t>
            </a:r>
            <a:r>
              <a:rPr lang="tr-TR" dirty="0" err="1"/>
              <a:t>diff</a:t>
            </a:r>
            <a:r>
              <a:rPr lang="tr-TR" dirty="0"/>
              <a:t> algoritması sayesinde çözülüyor. Hangi objeleri güncelleyeceğimizi </a:t>
            </a:r>
            <a:r>
              <a:rPr lang="tr-TR" dirty="0" err="1"/>
              <a:t>diff</a:t>
            </a:r>
            <a:r>
              <a:rPr lang="tr-TR" dirty="0"/>
              <a:t> alg. Sayesinde anlıyoruz. Daha sonra hangi objenin güncellendiği belirlendikten </a:t>
            </a:r>
            <a:r>
              <a:rPr lang="tr-TR" dirty="0" err="1"/>
              <a:t>snora</a:t>
            </a:r>
            <a:r>
              <a:rPr lang="tr-TR" dirty="0"/>
              <a:t> </a:t>
            </a:r>
            <a:r>
              <a:rPr lang="tr-TR" dirty="0" err="1"/>
              <a:t>real</a:t>
            </a:r>
            <a:r>
              <a:rPr lang="tr-TR" dirty="0"/>
              <a:t> </a:t>
            </a:r>
            <a:r>
              <a:rPr lang="tr-TR" dirty="0" err="1"/>
              <a:t>doma</a:t>
            </a:r>
            <a:r>
              <a:rPr lang="tr-TR" dirty="0"/>
              <a:t> yansıyor. </a:t>
            </a:r>
            <a:r>
              <a:rPr lang="tr-TR" dirty="0" err="1"/>
              <a:t>React’in</a:t>
            </a:r>
            <a:r>
              <a:rPr lang="tr-TR" dirty="0"/>
              <a:t> en iyi taraflarından biridir. Performansı önemli ölçüde arttırır. En büyük etkisi, sayfanın </a:t>
            </a:r>
            <a:r>
              <a:rPr lang="tr-TR" dirty="0" err="1"/>
              <a:t>belirlibir</a:t>
            </a:r>
            <a:r>
              <a:rPr lang="tr-TR" dirty="0"/>
              <a:t> yerinde güncelleme</a:t>
            </a:r>
          </a:p>
          <a:p>
            <a:endParaRPr lang="tr-TR" dirty="0"/>
          </a:p>
          <a:p>
            <a:r>
              <a:rPr lang="tr-TR" dirty="0"/>
              <a:t>Şema üstünde : Bir kez daha anlatacağım önemli olduğu için, </a:t>
            </a:r>
            <a:r>
              <a:rPr lang="tr-TR" dirty="0" err="1"/>
              <a:t>componentlerin</a:t>
            </a:r>
            <a:r>
              <a:rPr lang="tr-TR" dirty="0"/>
              <a:t> </a:t>
            </a:r>
            <a:r>
              <a:rPr lang="tr-TR" dirty="0" err="1"/>
              <a:t>state’i</a:t>
            </a:r>
            <a:r>
              <a:rPr lang="tr-TR" dirty="0"/>
              <a:t> değiştiğinde bu değişim ilk olarak </a:t>
            </a:r>
            <a:r>
              <a:rPr lang="tr-TR" dirty="0" err="1"/>
              <a:t>virtual</a:t>
            </a:r>
            <a:r>
              <a:rPr lang="tr-TR" dirty="0"/>
              <a:t> </a:t>
            </a:r>
            <a:r>
              <a:rPr lang="tr-TR" dirty="0" err="1"/>
              <a:t>dom’a</a:t>
            </a:r>
            <a:r>
              <a:rPr lang="tr-TR" dirty="0"/>
              <a:t> yansıyor. Bir tane güncellenmemiş kopyasını oluşturmuştu. Aradaki </a:t>
            </a:r>
            <a:r>
              <a:rPr lang="tr-TR" dirty="0" err="1"/>
              <a:t>diff</a:t>
            </a:r>
            <a:r>
              <a:rPr lang="tr-TR" dirty="0"/>
              <a:t> algoritmasıyla hangi </a:t>
            </a:r>
            <a:r>
              <a:rPr lang="tr-TR" dirty="0" err="1"/>
              <a:t>componentin</a:t>
            </a:r>
            <a:r>
              <a:rPr lang="tr-TR" dirty="0"/>
              <a:t> değiştiğini çözüyoruz. Hangi objenin </a:t>
            </a:r>
            <a:r>
              <a:rPr lang="tr-TR" dirty="0" err="1"/>
              <a:t>real</a:t>
            </a:r>
            <a:r>
              <a:rPr lang="tr-TR" dirty="0"/>
              <a:t> </a:t>
            </a:r>
            <a:r>
              <a:rPr lang="tr-TR" dirty="0" err="1"/>
              <a:t>dom’da</a:t>
            </a:r>
            <a:r>
              <a:rPr lang="tr-TR" dirty="0"/>
              <a:t> güncelleneceğini belirlemiş oluyor ve </a:t>
            </a:r>
            <a:r>
              <a:rPr lang="tr-TR" dirty="0" err="1"/>
              <a:t>real</a:t>
            </a:r>
            <a:r>
              <a:rPr lang="tr-TR" dirty="0"/>
              <a:t> </a:t>
            </a:r>
            <a:r>
              <a:rPr lang="tr-TR" dirty="0" err="1"/>
              <a:t>dom’a</a:t>
            </a:r>
            <a:r>
              <a:rPr lang="tr-TR" dirty="0"/>
              <a:t> yansıyor. Real </a:t>
            </a:r>
            <a:r>
              <a:rPr lang="tr-TR" dirty="0" err="1"/>
              <a:t>dom</a:t>
            </a:r>
            <a:r>
              <a:rPr lang="tr-TR" dirty="0"/>
              <a:t> aslında </a:t>
            </a:r>
            <a:r>
              <a:rPr lang="tr-TR" dirty="0" err="1"/>
              <a:t>batch</a:t>
            </a:r>
            <a:r>
              <a:rPr lang="tr-TR" dirty="0"/>
              <a:t> </a:t>
            </a:r>
            <a:r>
              <a:rPr lang="tr-TR" dirty="0" err="1"/>
              <a:t>update</a:t>
            </a:r>
            <a:r>
              <a:rPr lang="tr-TR" dirty="0"/>
              <a:t> yapıyor yani belli bir süre birden fazla </a:t>
            </a:r>
            <a:r>
              <a:rPr lang="tr-TR" dirty="0" err="1"/>
              <a:t>componentin</a:t>
            </a:r>
            <a:r>
              <a:rPr lang="tr-TR" dirty="0"/>
              <a:t> </a:t>
            </a:r>
            <a:r>
              <a:rPr lang="tr-TR" dirty="0" err="1"/>
              <a:t>state</a:t>
            </a:r>
            <a:r>
              <a:rPr lang="tr-TR" dirty="0"/>
              <a:t> i değiştiyse bunu bekliyor ve ona göre </a:t>
            </a:r>
            <a:r>
              <a:rPr lang="tr-TR" dirty="0" err="1"/>
              <a:t>yansıtıyor.tekrar</a:t>
            </a:r>
            <a:r>
              <a:rPr lang="tr-TR" dirty="0"/>
              <a:t> tekrar bu işlemleri yapmayıp bir süre bekliyor. </a:t>
            </a:r>
            <a:r>
              <a:rPr lang="tr-TR" dirty="0" err="1"/>
              <a:t>Reactin</a:t>
            </a:r>
            <a:r>
              <a:rPr lang="tr-TR" dirty="0"/>
              <a:t> performansı buradan  geliyor. </a:t>
            </a:r>
            <a:r>
              <a:rPr lang="tr-TR" dirty="0" err="1"/>
              <a:t>State’in</a:t>
            </a:r>
            <a:r>
              <a:rPr lang="tr-TR" dirty="0"/>
              <a:t> değiştiği </a:t>
            </a:r>
            <a:r>
              <a:rPr lang="tr-TR" dirty="0" err="1"/>
              <a:t>component</a:t>
            </a:r>
            <a:r>
              <a:rPr lang="tr-TR" dirty="0"/>
              <a:t> böylelikle </a:t>
            </a:r>
            <a:r>
              <a:rPr lang="tr-TR" dirty="0" err="1"/>
              <a:t>render</a:t>
            </a:r>
            <a:r>
              <a:rPr lang="tr-TR" dirty="0"/>
              <a:t> ediliyor. Bu işleme genel olarak </a:t>
            </a:r>
            <a:r>
              <a:rPr lang="tr-TR" dirty="0" err="1"/>
              <a:t>render</a:t>
            </a:r>
            <a:r>
              <a:rPr lang="tr-TR" dirty="0"/>
              <a:t> deniliyor. Zaten </a:t>
            </a:r>
            <a:r>
              <a:rPr lang="tr-TR" dirty="0" err="1"/>
              <a:t>componentleri</a:t>
            </a:r>
            <a:r>
              <a:rPr lang="tr-TR" dirty="0"/>
              <a:t> oluşturduğumuzda </a:t>
            </a:r>
            <a:r>
              <a:rPr lang="tr-TR" dirty="0" err="1"/>
              <a:t>görüceksiniz</a:t>
            </a:r>
            <a:r>
              <a:rPr lang="tr-TR" dirty="0"/>
              <a:t> ki </a:t>
            </a:r>
            <a:r>
              <a:rPr lang="tr-TR" dirty="0" err="1"/>
              <a:t>react</a:t>
            </a:r>
            <a:r>
              <a:rPr lang="tr-TR" dirty="0"/>
              <a:t> </a:t>
            </a:r>
            <a:r>
              <a:rPr lang="tr-TR" dirty="0" err="1"/>
              <a:t>render</a:t>
            </a:r>
            <a:r>
              <a:rPr lang="tr-TR" dirty="0"/>
              <a:t> fonksiyonu var.</a:t>
            </a:r>
          </a:p>
        </p:txBody>
      </p:sp>
      <p:sp>
        <p:nvSpPr>
          <p:cNvPr id="4" name="Slayt Numarası Yer Tutucusu 3"/>
          <p:cNvSpPr>
            <a:spLocks noGrp="1"/>
          </p:cNvSpPr>
          <p:nvPr>
            <p:ph type="sldNum" sz="quarter" idx="5"/>
          </p:nvPr>
        </p:nvSpPr>
        <p:spPr/>
        <p:txBody>
          <a:bodyPr/>
          <a:lstStyle/>
          <a:p>
            <a:fld id="{AF400F0E-D5E7-4A5A-877C-8C2C37D92EC0}" type="slidenum">
              <a:rPr lang="tr-TR" smtClean="0"/>
              <a:t>9</a:t>
            </a:fld>
            <a:endParaRPr lang="tr-TR"/>
          </a:p>
        </p:txBody>
      </p:sp>
    </p:spTree>
    <p:extLst>
      <p:ext uri="{BB962C8B-B14F-4D97-AF65-F5344CB8AC3E}">
        <p14:creationId xmlns:p14="http://schemas.microsoft.com/office/powerpoint/2010/main" val="44877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Aşağıda </a:t>
            </a:r>
            <a:r>
              <a:rPr lang="tr-TR" sz="1200" dirty="0" err="1"/>
              <a:t>türk</a:t>
            </a:r>
            <a:r>
              <a:rPr lang="tr-TR" sz="1200" dirty="0"/>
              <a:t> </a:t>
            </a:r>
            <a:r>
              <a:rPr lang="tr-TR" sz="1200" dirty="0" err="1"/>
              <a:t>telekomun</a:t>
            </a:r>
            <a:r>
              <a:rPr lang="tr-TR" sz="1200" dirty="0"/>
              <a:t> </a:t>
            </a:r>
            <a:r>
              <a:rPr lang="tr-TR" sz="1200" dirty="0" err="1"/>
              <a:t>instagram</a:t>
            </a:r>
            <a:r>
              <a:rPr lang="tr-TR" sz="1200" dirty="0"/>
              <a:t> web sayfasının profili var. Bu sayfayı konsoldan incelediğimizde aslında her bir </a:t>
            </a:r>
            <a:r>
              <a:rPr lang="tr-TR" sz="1200" dirty="0" err="1"/>
              <a:t>componentin</a:t>
            </a:r>
            <a:r>
              <a:rPr lang="tr-TR" sz="1200" dirty="0"/>
              <a:t> ayrı çalıştığını görüyoruz. Yani geliştirici </a:t>
            </a:r>
            <a:r>
              <a:rPr lang="tr-TR" sz="1200" dirty="0" err="1"/>
              <a:t>debug</a:t>
            </a:r>
            <a:r>
              <a:rPr lang="tr-TR" sz="1200" dirty="0"/>
              <a:t> yaparken burada tüm sayfayı değil de </a:t>
            </a:r>
            <a:r>
              <a:rPr lang="tr-TR" sz="1200" dirty="0" err="1"/>
              <a:t>componentleri</a:t>
            </a:r>
            <a:r>
              <a:rPr lang="tr-TR" sz="1200" dirty="0"/>
              <a:t> ayrı ayrı </a:t>
            </a:r>
            <a:r>
              <a:rPr lang="tr-TR" sz="1200" dirty="0" err="1"/>
              <a:t>debug</a:t>
            </a:r>
            <a:r>
              <a:rPr lang="tr-TR" sz="1200" dirty="0"/>
              <a:t> edebilir. Bir </a:t>
            </a:r>
            <a:r>
              <a:rPr lang="tr-TR" sz="1200" dirty="0" err="1"/>
              <a:t>componentte</a:t>
            </a:r>
            <a:r>
              <a:rPr lang="tr-TR" sz="1200" dirty="0"/>
              <a:t> yapılan geliştirme diğer </a:t>
            </a:r>
            <a:r>
              <a:rPr lang="tr-TR" sz="1200" dirty="0" err="1"/>
              <a:t>componenti</a:t>
            </a:r>
            <a:r>
              <a:rPr lang="tr-TR" sz="1200" dirty="0"/>
              <a:t> etkilemiyor.</a:t>
            </a:r>
          </a:p>
          <a:p>
            <a:endParaRPr lang="tr-TR" dirty="0"/>
          </a:p>
        </p:txBody>
      </p:sp>
      <p:sp>
        <p:nvSpPr>
          <p:cNvPr id="4" name="Slayt Numarası Yer Tutucusu 3"/>
          <p:cNvSpPr>
            <a:spLocks noGrp="1"/>
          </p:cNvSpPr>
          <p:nvPr>
            <p:ph type="sldNum" sz="quarter" idx="5"/>
          </p:nvPr>
        </p:nvSpPr>
        <p:spPr/>
        <p:txBody>
          <a:bodyPr/>
          <a:lstStyle/>
          <a:p>
            <a:fld id="{AF400F0E-D5E7-4A5A-877C-8C2C37D92EC0}" type="slidenum">
              <a:rPr lang="tr-TR" smtClean="0"/>
              <a:t>10</a:t>
            </a:fld>
            <a:endParaRPr lang="tr-TR"/>
          </a:p>
        </p:txBody>
      </p:sp>
    </p:spTree>
    <p:extLst>
      <p:ext uri="{BB962C8B-B14F-4D97-AF65-F5344CB8AC3E}">
        <p14:creationId xmlns:p14="http://schemas.microsoft.com/office/powerpoint/2010/main" val="97428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F400F0E-D5E7-4A5A-877C-8C2C37D92EC0}" type="slidenum">
              <a:rPr lang="tr-TR" smtClean="0"/>
              <a:t>18</a:t>
            </a:fld>
            <a:endParaRPr lang="tr-TR"/>
          </a:p>
        </p:txBody>
      </p:sp>
    </p:spTree>
    <p:extLst>
      <p:ext uri="{BB962C8B-B14F-4D97-AF65-F5344CB8AC3E}">
        <p14:creationId xmlns:p14="http://schemas.microsoft.com/office/powerpoint/2010/main" val="351525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BD3256-4A79-C04E-B831-B750D45E785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B005F60-EE37-6246-BCD3-68A3F8475F1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DEB8C94B-A730-B04F-A404-737D70B11E15}"/>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5" name="Alt Bilgi Yer Tutucusu 4">
            <a:extLst>
              <a:ext uri="{FF2B5EF4-FFF2-40B4-BE49-F238E27FC236}">
                <a16:creationId xmlns:a16="http://schemas.microsoft.com/office/drawing/2014/main" id="{6CDDF42D-0E41-AA40-8878-EDC2CEBE8D02}"/>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C16DBFDD-C835-0F47-AB40-7334D480F3EC}"/>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783481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51FF90-B777-E740-9157-CC95F3B8A825}"/>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7F0DEAB-0188-8642-B610-154B1E874E02}"/>
              </a:ext>
            </a:extLst>
          </p:cNvPr>
          <p:cNvSpPr>
            <a:spLocks noGrp="1"/>
          </p:cNvSpPr>
          <p:nvPr>
            <p:ph type="body" orient="vert" idx="1"/>
          </p:nvPr>
        </p:nvSpPr>
        <p:spPr>
          <a:xfrm>
            <a:off x="838200" y="1825625"/>
            <a:ext cx="10515600" cy="4351338"/>
          </a:xfrm>
          <a:prstGeom prst="rect">
            <a:avLst/>
          </a:prstGeo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A779617-A7EC-B743-9A53-8048FFFC3594}"/>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5" name="Alt Bilgi Yer Tutucusu 4">
            <a:extLst>
              <a:ext uri="{FF2B5EF4-FFF2-40B4-BE49-F238E27FC236}">
                <a16:creationId xmlns:a16="http://schemas.microsoft.com/office/drawing/2014/main" id="{1CE92613-F316-E044-B01D-AB743B17E05B}"/>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65A6B2BC-7ED4-554D-9C06-D7391E985367}"/>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110868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BCA9214-C680-4649-A9E9-A2F4239E8B4B}"/>
              </a:ext>
            </a:extLst>
          </p:cNvPr>
          <p:cNvSpPr>
            <a:spLocks noGrp="1"/>
          </p:cNvSpPr>
          <p:nvPr>
            <p:ph type="title" orient="vert"/>
          </p:nvPr>
        </p:nvSpPr>
        <p:spPr>
          <a:xfrm>
            <a:off x="8724900" y="365125"/>
            <a:ext cx="2628900" cy="5811838"/>
          </a:xfrm>
          <a:prstGeom prst="rect">
            <a:avLst/>
          </a:prstGeo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773D588-5C63-EC4C-A850-6FA38A391B90}"/>
              </a:ext>
            </a:extLst>
          </p:cNvPr>
          <p:cNvSpPr>
            <a:spLocks noGrp="1"/>
          </p:cNvSpPr>
          <p:nvPr>
            <p:ph type="body" orient="vert" idx="1"/>
          </p:nvPr>
        </p:nvSpPr>
        <p:spPr>
          <a:xfrm>
            <a:off x="838200" y="365125"/>
            <a:ext cx="7734300" cy="5811838"/>
          </a:xfrm>
          <a:prstGeom prst="rect">
            <a:avLst/>
          </a:prstGeo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ADCCB1C-F80A-FD49-9EC6-71CF5D98DCD0}"/>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5" name="Alt Bilgi Yer Tutucusu 4">
            <a:extLst>
              <a:ext uri="{FF2B5EF4-FFF2-40B4-BE49-F238E27FC236}">
                <a16:creationId xmlns:a16="http://schemas.microsoft.com/office/drawing/2014/main" id="{78FD5502-177F-764D-8C99-291D3C619FDC}"/>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51797A23-2825-2E44-91BF-A6B0BA77A81E}"/>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1404287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89EEF0-0348-2247-81A2-964E47000F4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E253E0D-C0C3-304D-879C-302EFE26888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70C41D2-729B-FD41-874F-FDDCF50384B9}"/>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5" name="Alt Bilgi Yer Tutucusu 4">
            <a:extLst>
              <a:ext uri="{FF2B5EF4-FFF2-40B4-BE49-F238E27FC236}">
                <a16:creationId xmlns:a16="http://schemas.microsoft.com/office/drawing/2014/main" id="{3F6D6841-E27D-344F-87DB-64FD119686D5}"/>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34782312-8748-384F-91FE-0F279C01B529}"/>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2132931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E5167-CBF2-504B-A212-222CB02D0F0D}"/>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A0EF3FA-3D29-5C4D-A27F-8DBF35BDEC10}"/>
              </a:ext>
            </a:extLst>
          </p:cNvPr>
          <p:cNvSpPr>
            <a:spLocks noGrp="1"/>
          </p:cNvSpPr>
          <p:nvPr>
            <p:ph idx="1"/>
          </p:nvPr>
        </p:nvSpPr>
        <p:spPr>
          <a:xfrm>
            <a:off x="838200" y="1825625"/>
            <a:ext cx="10515600" cy="435133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297EF16-FA68-FE45-A9E2-8D82C4CCC1A8}"/>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5" name="Alt Bilgi Yer Tutucusu 4">
            <a:extLst>
              <a:ext uri="{FF2B5EF4-FFF2-40B4-BE49-F238E27FC236}">
                <a16:creationId xmlns:a16="http://schemas.microsoft.com/office/drawing/2014/main" id="{D22242AF-D575-0F45-98D3-B4A288C00A0D}"/>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7000AFA3-84A2-B843-B84A-F9143C82DF85}"/>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3572916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2CAF54-1783-9242-8D25-F0A3DD74F4C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54727F0-1B7F-0342-A2B6-EAC04EA4C7E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F32F567-ADDC-DF48-875D-2C028B4AE1D6}"/>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5" name="Alt Bilgi Yer Tutucusu 4">
            <a:extLst>
              <a:ext uri="{FF2B5EF4-FFF2-40B4-BE49-F238E27FC236}">
                <a16:creationId xmlns:a16="http://schemas.microsoft.com/office/drawing/2014/main" id="{536DE1C2-4D05-BF4A-B603-62C85546FBD5}"/>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8B240250-0E84-8B44-B58B-5A74D045551A}"/>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1806184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C496E9-BFB9-AE45-8146-0E6720CE5600}"/>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A0E7BF5-62A4-E448-8BE9-06277B49A467}"/>
              </a:ext>
            </a:extLst>
          </p:cNvPr>
          <p:cNvSpPr>
            <a:spLocks noGrp="1"/>
          </p:cNvSpPr>
          <p:nvPr>
            <p:ph sz="half" idx="1"/>
          </p:nvPr>
        </p:nvSpPr>
        <p:spPr>
          <a:xfrm>
            <a:off x="838200" y="1825625"/>
            <a:ext cx="5181600" cy="435133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2BD20E8-F70D-3440-A75D-E7D00748D570}"/>
              </a:ext>
            </a:extLst>
          </p:cNvPr>
          <p:cNvSpPr>
            <a:spLocks noGrp="1"/>
          </p:cNvSpPr>
          <p:nvPr>
            <p:ph sz="half" idx="2"/>
          </p:nvPr>
        </p:nvSpPr>
        <p:spPr>
          <a:xfrm>
            <a:off x="6172200" y="1825625"/>
            <a:ext cx="5181600" cy="435133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89E2136-8398-5846-BBC5-14FFC1747C89}"/>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6" name="Alt Bilgi Yer Tutucusu 5">
            <a:extLst>
              <a:ext uri="{FF2B5EF4-FFF2-40B4-BE49-F238E27FC236}">
                <a16:creationId xmlns:a16="http://schemas.microsoft.com/office/drawing/2014/main" id="{744B3E24-79D1-EA44-A76F-17C2562B054F}"/>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ABBF8E94-2F8B-BD49-8228-747AC45C6BE8}"/>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1976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0DFBE7-77C1-2E41-BFA7-22D9E8B213C7}"/>
              </a:ext>
            </a:extLst>
          </p:cNvPr>
          <p:cNvSpPr>
            <a:spLocks noGrp="1"/>
          </p:cNvSpPr>
          <p:nvPr>
            <p:ph type="title"/>
          </p:nvPr>
        </p:nvSpPr>
        <p:spPr>
          <a:xfrm>
            <a:off x="839788" y="365125"/>
            <a:ext cx="10515600" cy="1325563"/>
          </a:xfrm>
          <a:prstGeom prst="rect">
            <a:avLst/>
          </a:prstGeo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B0E1683-3CC8-DF4A-A8FA-7C9EEB7151D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1857CA65-A61D-3A42-8C50-6564E92DD00A}"/>
              </a:ext>
            </a:extLst>
          </p:cNvPr>
          <p:cNvSpPr>
            <a:spLocks noGrp="1"/>
          </p:cNvSpPr>
          <p:nvPr>
            <p:ph sz="half" idx="2"/>
          </p:nvPr>
        </p:nvSpPr>
        <p:spPr>
          <a:xfrm>
            <a:off x="839788" y="2505075"/>
            <a:ext cx="5157787" cy="368458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D512DA71-6E3F-154A-9DCF-2BD8155E8FF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78D425E-6AA7-464B-9146-833BBDAE8F8E}"/>
              </a:ext>
            </a:extLst>
          </p:cNvPr>
          <p:cNvSpPr>
            <a:spLocks noGrp="1"/>
          </p:cNvSpPr>
          <p:nvPr>
            <p:ph sz="quarter" idx="4"/>
          </p:nvPr>
        </p:nvSpPr>
        <p:spPr>
          <a:xfrm>
            <a:off x="6172200" y="2505075"/>
            <a:ext cx="5183188" cy="368458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7C449A1-B566-B54C-811E-749415E165D7}"/>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8" name="Alt Bilgi Yer Tutucusu 7">
            <a:extLst>
              <a:ext uri="{FF2B5EF4-FFF2-40B4-BE49-F238E27FC236}">
                <a16:creationId xmlns:a16="http://schemas.microsoft.com/office/drawing/2014/main" id="{1199677E-BF27-7948-BD73-5515BB32CD1C}"/>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9" name="Slayt Numarası Yer Tutucusu 8">
            <a:extLst>
              <a:ext uri="{FF2B5EF4-FFF2-40B4-BE49-F238E27FC236}">
                <a16:creationId xmlns:a16="http://schemas.microsoft.com/office/drawing/2014/main" id="{0B02D739-5F20-1241-8730-787008B8180D}"/>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3651414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4EC163-99EB-6F4B-9623-B13C5474805B}"/>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1E51C80-4BA3-BA44-8A3A-D023539D4CA2}"/>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4" name="Alt Bilgi Yer Tutucusu 3">
            <a:extLst>
              <a:ext uri="{FF2B5EF4-FFF2-40B4-BE49-F238E27FC236}">
                <a16:creationId xmlns:a16="http://schemas.microsoft.com/office/drawing/2014/main" id="{2B1DABE3-948F-4E44-9F59-A82A5DEEB989}"/>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5" name="Slayt Numarası Yer Tutucusu 4">
            <a:extLst>
              <a:ext uri="{FF2B5EF4-FFF2-40B4-BE49-F238E27FC236}">
                <a16:creationId xmlns:a16="http://schemas.microsoft.com/office/drawing/2014/main" id="{C980D1A5-300E-064E-976A-D7CF18799888}"/>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45814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F2FF503-66D3-0741-9C17-C5C8AC596AE3}"/>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3" name="Alt Bilgi Yer Tutucusu 2">
            <a:extLst>
              <a:ext uri="{FF2B5EF4-FFF2-40B4-BE49-F238E27FC236}">
                <a16:creationId xmlns:a16="http://schemas.microsoft.com/office/drawing/2014/main" id="{DA01D1FD-8117-A048-83EA-C409B1117925}"/>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4" name="Slayt Numarası Yer Tutucusu 3">
            <a:extLst>
              <a:ext uri="{FF2B5EF4-FFF2-40B4-BE49-F238E27FC236}">
                <a16:creationId xmlns:a16="http://schemas.microsoft.com/office/drawing/2014/main" id="{2DFBC7F0-3B2E-7B43-A4CE-F1F16D1DDC78}"/>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2100398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0EEFFF-2054-6A40-A344-C642743E9E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A18283F-A9E9-3B40-9C53-DAFE5EA37AB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C2FD2CB-918A-8241-9982-AAF93918282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5415302-4EBD-7D43-9C4B-4CAFAD896C82}"/>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6" name="Alt Bilgi Yer Tutucusu 5">
            <a:extLst>
              <a:ext uri="{FF2B5EF4-FFF2-40B4-BE49-F238E27FC236}">
                <a16:creationId xmlns:a16="http://schemas.microsoft.com/office/drawing/2014/main" id="{887C9DA1-FEB0-1045-8C14-3736EF8493C7}"/>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3684BD9C-1977-0D42-AF8A-F69A10097CE8}"/>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753530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şlık ve İçe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186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881E34-F900-3A4D-A350-02672C3279C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1167DEE2-C2C6-214E-81D7-A8DE6149872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A686F56-9E80-9748-A040-724C088D170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8A5F30C-9A59-3246-B98B-02486704BFC2}"/>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6" name="Alt Bilgi Yer Tutucusu 5">
            <a:extLst>
              <a:ext uri="{FF2B5EF4-FFF2-40B4-BE49-F238E27FC236}">
                <a16:creationId xmlns:a16="http://schemas.microsoft.com/office/drawing/2014/main" id="{F4A4BB0C-5333-D24A-A192-1D573D2B223D}"/>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9A5932F1-C9CF-8549-A7F9-5C45BE94FF81}"/>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1914384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5AC06C-5A5E-7549-BE06-03C024821F69}"/>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3AE85-9E25-E74C-8613-196AFB2DDC55}"/>
              </a:ext>
            </a:extLst>
          </p:cNvPr>
          <p:cNvSpPr>
            <a:spLocks noGrp="1"/>
          </p:cNvSpPr>
          <p:nvPr>
            <p:ph type="body" orient="vert" idx="1"/>
          </p:nvPr>
        </p:nvSpPr>
        <p:spPr>
          <a:xfrm>
            <a:off x="838200" y="1825625"/>
            <a:ext cx="10515600" cy="4351338"/>
          </a:xfrm>
          <a:prstGeom prst="rect">
            <a:avLst/>
          </a:prstGeo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D763C84-E3BA-8046-8D5D-31D4FDD1B481}"/>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5" name="Alt Bilgi Yer Tutucusu 4">
            <a:extLst>
              <a:ext uri="{FF2B5EF4-FFF2-40B4-BE49-F238E27FC236}">
                <a16:creationId xmlns:a16="http://schemas.microsoft.com/office/drawing/2014/main" id="{CA7A0F5B-CDED-FC47-B0DF-4037D9AD24C4}"/>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BD4B5A3F-896F-C942-B8C1-DB354C1AC215}"/>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1803631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AEB270C-A7ED-A445-A004-136985D3A96A}"/>
              </a:ext>
            </a:extLst>
          </p:cNvPr>
          <p:cNvSpPr>
            <a:spLocks noGrp="1"/>
          </p:cNvSpPr>
          <p:nvPr>
            <p:ph type="title" orient="vert"/>
          </p:nvPr>
        </p:nvSpPr>
        <p:spPr>
          <a:xfrm>
            <a:off x="8724900" y="365125"/>
            <a:ext cx="2628900" cy="5811838"/>
          </a:xfrm>
          <a:prstGeom prst="rect">
            <a:avLst/>
          </a:prstGeo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92C3811-2D51-2E4A-A1B9-00F43355CB17}"/>
              </a:ext>
            </a:extLst>
          </p:cNvPr>
          <p:cNvSpPr>
            <a:spLocks noGrp="1"/>
          </p:cNvSpPr>
          <p:nvPr>
            <p:ph type="body" orient="vert" idx="1"/>
          </p:nvPr>
        </p:nvSpPr>
        <p:spPr>
          <a:xfrm>
            <a:off x="838200" y="365125"/>
            <a:ext cx="7734300" cy="5811838"/>
          </a:xfrm>
          <a:prstGeom prst="rect">
            <a:avLst/>
          </a:prstGeo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5945386-9AC9-C54A-9367-1E70665FAE6F}"/>
              </a:ext>
            </a:extLst>
          </p:cNvPr>
          <p:cNvSpPr>
            <a:spLocks noGrp="1"/>
          </p:cNvSpPr>
          <p:nvPr>
            <p:ph type="dt" sz="half" idx="10"/>
          </p:nvPr>
        </p:nvSpPr>
        <p:spPr>
          <a:xfrm>
            <a:off x="838200" y="6356350"/>
            <a:ext cx="2743200" cy="365125"/>
          </a:xfrm>
          <a:prstGeom prst="rect">
            <a:avLst/>
          </a:prstGeom>
        </p:spPr>
        <p:txBody>
          <a:bodyPr/>
          <a:lstStyle/>
          <a:p>
            <a:fld id="{4A08463A-8362-0D44-8F63-9A16D54EFF34}" type="datetimeFigureOut">
              <a:rPr lang="tr-TR" smtClean="0"/>
              <a:t>6.07.2022</a:t>
            </a:fld>
            <a:endParaRPr lang="tr-TR"/>
          </a:p>
        </p:txBody>
      </p:sp>
      <p:sp>
        <p:nvSpPr>
          <p:cNvPr id="5" name="Alt Bilgi Yer Tutucusu 4">
            <a:extLst>
              <a:ext uri="{FF2B5EF4-FFF2-40B4-BE49-F238E27FC236}">
                <a16:creationId xmlns:a16="http://schemas.microsoft.com/office/drawing/2014/main" id="{900D060B-90E0-364B-B3DC-0F5B7D58160B}"/>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C7E06D8F-1720-904D-818F-9221B690BF93}"/>
              </a:ext>
            </a:extLst>
          </p:cNvPr>
          <p:cNvSpPr>
            <a:spLocks noGrp="1"/>
          </p:cNvSpPr>
          <p:nvPr>
            <p:ph type="sldNum" sz="quarter" idx="12"/>
          </p:nvPr>
        </p:nvSpPr>
        <p:spPr>
          <a:xfrm>
            <a:off x="8610600" y="6356350"/>
            <a:ext cx="2743200" cy="365125"/>
          </a:xfrm>
          <a:prstGeom prst="rect">
            <a:avLst/>
          </a:prstGeom>
        </p:spPr>
        <p:txBody>
          <a:bodyPr/>
          <a:lstStyle/>
          <a:p>
            <a:fld id="{E04E8F78-8FCC-C94D-AC1D-A46CA1E08D30}" type="slidenum">
              <a:rPr lang="tr-TR" smtClean="0"/>
              <a:t>‹#›</a:t>
            </a:fld>
            <a:endParaRPr lang="tr-TR"/>
          </a:p>
        </p:txBody>
      </p:sp>
    </p:spTree>
    <p:extLst>
      <p:ext uri="{BB962C8B-B14F-4D97-AF65-F5344CB8AC3E}">
        <p14:creationId xmlns:p14="http://schemas.microsoft.com/office/powerpoint/2010/main" val="15795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DADBFA-FC12-ED43-A34F-4FA5DB03C03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3F0114B8-08DD-BD4A-845B-D6EEFC7F1DF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64373F8-FB1E-C64B-A994-BF6DE2B44693}"/>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5" name="Alt Bilgi Yer Tutucusu 4">
            <a:extLst>
              <a:ext uri="{FF2B5EF4-FFF2-40B4-BE49-F238E27FC236}">
                <a16:creationId xmlns:a16="http://schemas.microsoft.com/office/drawing/2014/main" id="{0A6E2013-8256-CF4B-8A17-2B16E8CF2F2A}"/>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6" name="Slayt Numarası Yer Tutucusu 5">
            <a:extLst>
              <a:ext uri="{FF2B5EF4-FFF2-40B4-BE49-F238E27FC236}">
                <a16:creationId xmlns:a16="http://schemas.microsoft.com/office/drawing/2014/main" id="{2DD47FC4-9CAD-E946-B19E-87A8D8EDDA7D}"/>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37284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8B38D8-0D2D-0A48-AA2C-8FD68BD811CB}"/>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B57EF0A-C571-F549-A74F-CF57C62A4325}"/>
              </a:ext>
            </a:extLst>
          </p:cNvPr>
          <p:cNvSpPr>
            <a:spLocks noGrp="1"/>
          </p:cNvSpPr>
          <p:nvPr>
            <p:ph sz="half" idx="1"/>
          </p:nvPr>
        </p:nvSpPr>
        <p:spPr>
          <a:xfrm>
            <a:off x="838200" y="1825625"/>
            <a:ext cx="5181600" cy="435133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17B1F0E-6582-CF4C-96F1-CBA20E4DD391}"/>
              </a:ext>
            </a:extLst>
          </p:cNvPr>
          <p:cNvSpPr>
            <a:spLocks noGrp="1"/>
          </p:cNvSpPr>
          <p:nvPr>
            <p:ph sz="half" idx="2"/>
          </p:nvPr>
        </p:nvSpPr>
        <p:spPr>
          <a:xfrm>
            <a:off x="6172200" y="1825625"/>
            <a:ext cx="5181600" cy="435133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29EEF9F-6703-C644-A96B-287507425581}"/>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6" name="Alt Bilgi Yer Tutucusu 5">
            <a:extLst>
              <a:ext uri="{FF2B5EF4-FFF2-40B4-BE49-F238E27FC236}">
                <a16:creationId xmlns:a16="http://schemas.microsoft.com/office/drawing/2014/main" id="{CE63EE85-1E6F-D147-A082-41DA085DCB3F}"/>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35897A90-706A-2443-83DE-B337C1EB1FBD}"/>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86631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8A21F2-EC2F-6E42-AA03-0BF6E9FC33EE}"/>
              </a:ext>
            </a:extLst>
          </p:cNvPr>
          <p:cNvSpPr>
            <a:spLocks noGrp="1"/>
          </p:cNvSpPr>
          <p:nvPr>
            <p:ph type="title"/>
          </p:nvPr>
        </p:nvSpPr>
        <p:spPr>
          <a:xfrm>
            <a:off x="839788" y="365125"/>
            <a:ext cx="10515600" cy="1325563"/>
          </a:xfrm>
          <a:prstGeom prst="rect">
            <a:avLst/>
          </a:prstGeo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11157FE-ACC3-E645-8171-78A8102B375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5BD9BEA-2EA7-7345-A74D-247FB7D93FF6}"/>
              </a:ext>
            </a:extLst>
          </p:cNvPr>
          <p:cNvSpPr>
            <a:spLocks noGrp="1"/>
          </p:cNvSpPr>
          <p:nvPr>
            <p:ph sz="half" idx="2"/>
          </p:nvPr>
        </p:nvSpPr>
        <p:spPr>
          <a:xfrm>
            <a:off x="839788" y="2505075"/>
            <a:ext cx="5157787" cy="368458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C5B45F8-3058-F04C-8701-10D56994DF5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A99A4E7-044E-A04F-9A77-7CE56BD47719}"/>
              </a:ext>
            </a:extLst>
          </p:cNvPr>
          <p:cNvSpPr>
            <a:spLocks noGrp="1"/>
          </p:cNvSpPr>
          <p:nvPr>
            <p:ph sz="quarter" idx="4"/>
          </p:nvPr>
        </p:nvSpPr>
        <p:spPr>
          <a:xfrm>
            <a:off x="6172200" y="2505075"/>
            <a:ext cx="5183188" cy="3684588"/>
          </a:xfrm>
          <a:prstGeom prst="rect">
            <a:avLst/>
          </a:prstGeo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6F4F2F1-1C03-8246-8E94-13C2787517E3}"/>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8" name="Alt Bilgi Yer Tutucusu 7">
            <a:extLst>
              <a:ext uri="{FF2B5EF4-FFF2-40B4-BE49-F238E27FC236}">
                <a16:creationId xmlns:a16="http://schemas.microsoft.com/office/drawing/2014/main" id="{C439BE9C-8EEC-274A-96E2-2C2B2F16883F}"/>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9" name="Slayt Numarası Yer Tutucusu 8">
            <a:extLst>
              <a:ext uri="{FF2B5EF4-FFF2-40B4-BE49-F238E27FC236}">
                <a16:creationId xmlns:a16="http://schemas.microsoft.com/office/drawing/2014/main" id="{7BC4797A-EAD7-074D-80DF-58C6F02EDAEB}"/>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921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6F6D26-4C62-4D48-8929-E222D98841B3}"/>
              </a:ext>
            </a:extLst>
          </p:cNvPr>
          <p:cNvSpPr>
            <a:spLocks noGrp="1"/>
          </p:cNvSpPr>
          <p:nvPr>
            <p:ph type="title"/>
          </p:nvPr>
        </p:nvSpPr>
        <p:spPr>
          <a:xfrm>
            <a:off x="838200" y="365125"/>
            <a:ext cx="10515600" cy="1325563"/>
          </a:xfrm>
          <a:prstGeom prst="rect">
            <a:avLst/>
          </a:prstGeom>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A100735-66C1-134C-804C-7F66D85A9AAA}"/>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4" name="Alt Bilgi Yer Tutucusu 3">
            <a:extLst>
              <a:ext uri="{FF2B5EF4-FFF2-40B4-BE49-F238E27FC236}">
                <a16:creationId xmlns:a16="http://schemas.microsoft.com/office/drawing/2014/main" id="{B6AE620C-5BFE-F849-9B49-F196C1C67946}"/>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5" name="Slayt Numarası Yer Tutucusu 4">
            <a:extLst>
              <a:ext uri="{FF2B5EF4-FFF2-40B4-BE49-F238E27FC236}">
                <a16:creationId xmlns:a16="http://schemas.microsoft.com/office/drawing/2014/main" id="{D986C27C-235A-2C4A-A94C-27079E5223AA}"/>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4170358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4241E54-B5EB-4D4C-B156-CE9EA6EE2C18}"/>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3" name="Alt Bilgi Yer Tutucusu 2">
            <a:extLst>
              <a:ext uri="{FF2B5EF4-FFF2-40B4-BE49-F238E27FC236}">
                <a16:creationId xmlns:a16="http://schemas.microsoft.com/office/drawing/2014/main" id="{ED4C3E93-9445-9640-AE48-CDA0661FEA81}"/>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4" name="Slayt Numarası Yer Tutucusu 3">
            <a:extLst>
              <a:ext uri="{FF2B5EF4-FFF2-40B4-BE49-F238E27FC236}">
                <a16:creationId xmlns:a16="http://schemas.microsoft.com/office/drawing/2014/main" id="{EBCD8EB0-1273-0F4A-A68C-9CF5A0756A17}"/>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387303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BAFB2F-0557-BB4B-BB35-FE33A471615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D70CF7B-7E6E-464C-8E79-93672E27AD1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55C085B-A4AD-7342-B91F-D6AD933D8DA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CA20F04-7007-9E45-AB91-D7E93AFA396D}"/>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6" name="Alt Bilgi Yer Tutucusu 5">
            <a:extLst>
              <a:ext uri="{FF2B5EF4-FFF2-40B4-BE49-F238E27FC236}">
                <a16:creationId xmlns:a16="http://schemas.microsoft.com/office/drawing/2014/main" id="{32D30528-9E36-4549-B59E-D6B762591410}"/>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EFAB8D64-B7AA-EB4A-82AB-2DBE28AF9B4D}"/>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80118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2672B5-CB1C-614F-ADCF-22A00D90794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49E7F8A-D209-EA4D-9429-1A79F8522E0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FF16D87-4EE8-8B4E-9A95-2064D8882D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04A50F6-837E-0F46-B637-583F714809E4}"/>
              </a:ext>
            </a:extLst>
          </p:cNvPr>
          <p:cNvSpPr>
            <a:spLocks noGrp="1"/>
          </p:cNvSpPr>
          <p:nvPr>
            <p:ph type="dt" sz="half" idx="10"/>
          </p:nvPr>
        </p:nvSpPr>
        <p:spPr>
          <a:xfrm>
            <a:off x="838200" y="6356350"/>
            <a:ext cx="2743200" cy="365125"/>
          </a:xfrm>
          <a:prstGeom prst="rect">
            <a:avLst/>
          </a:prstGeom>
        </p:spPr>
        <p:txBody>
          <a:bodyPr/>
          <a:lstStyle/>
          <a:p>
            <a:fld id="{ED2946D5-ED14-3D4F-BCF2-EE07D5DA90DF}" type="datetimeFigureOut">
              <a:rPr lang="tr-TR" smtClean="0"/>
              <a:t>6.07.2022</a:t>
            </a:fld>
            <a:endParaRPr lang="tr-TR"/>
          </a:p>
        </p:txBody>
      </p:sp>
      <p:sp>
        <p:nvSpPr>
          <p:cNvPr id="6" name="Alt Bilgi Yer Tutucusu 5">
            <a:extLst>
              <a:ext uri="{FF2B5EF4-FFF2-40B4-BE49-F238E27FC236}">
                <a16:creationId xmlns:a16="http://schemas.microsoft.com/office/drawing/2014/main" id="{CFEBCE7D-9A77-2B40-8DBC-A16E5D03D584}"/>
              </a:ext>
            </a:extLst>
          </p:cNvPr>
          <p:cNvSpPr>
            <a:spLocks noGrp="1"/>
          </p:cNvSpPr>
          <p:nvPr>
            <p:ph type="ftr" sz="quarter" idx="11"/>
          </p:nvPr>
        </p:nvSpPr>
        <p:spPr>
          <a:xfrm>
            <a:off x="4038600" y="6356350"/>
            <a:ext cx="4114800" cy="365125"/>
          </a:xfrm>
          <a:prstGeom prst="rect">
            <a:avLst/>
          </a:prstGeom>
        </p:spPr>
        <p:txBody>
          <a:bodyPr/>
          <a:lstStyle/>
          <a:p>
            <a:endParaRPr lang="tr-TR"/>
          </a:p>
        </p:txBody>
      </p:sp>
      <p:sp>
        <p:nvSpPr>
          <p:cNvPr id="7" name="Slayt Numarası Yer Tutucusu 6">
            <a:extLst>
              <a:ext uri="{FF2B5EF4-FFF2-40B4-BE49-F238E27FC236}">
                <a16:creationId xmlns:a16="http://schemas.microsoft.com/office/drawing/2014/main" id="{3236887F-F9C6-2B49-92B8-88EB9DB7DEF7}"/>
              </a:ext>
            </a:extLst>
          </p:cNvPr>
          <p:cNvSpPr>
            <a:spLocks noGrp="1"/>
          </p:cNvSpPr>
          <p:nvPr>
            <p:ph type="sldNum" sz="quarter" idx="12"/>
          </p:nvPr>
        </p:nvSpPr>
        <p:spPr>
          <a:xfrm>
            <a:off x="8610600" y="6356350"/>
            <a:ext cx="2743200" cy="365125"/>
          </a:xfrm>
          <a:prstGeom prst="rect">
            <a:avLst/>
          </a:prstGeom>
        </p:spPr>
        <p:txBody>
          <a:bodyPr/>
          <a:lstStyle/>
          <a:p>
            <a:fld id="{9D66BDA3-84A6-6A41-A1E3-A29A742F20F8}" type="slidenum">
              <a:rPr lang="tr-TR" smtClean="0"/>
              <a:t>‹#›</a:t>
            </a:fld>
            <a:endParaRPr lang="tr-TR"/>
          </a:p>
        </p:txBody>
      </p:sp>
    </p:spTree>
    <p:extLst>
      <p:ext uri="{BB962C8B-B14F-4D97-AF65-F5344CB8AC3E}">
        <p14:creationId xmlns:p14="http://schemas.microsoft.com/office/powerpoint/2010/main" val="2942803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EFF87A-D2A0-4272-87AF-60D5A6087693}"/>
              </a:ext>
            </a:extLst>
          </p:cNvPr>
          <p:cNvPicPr>
            <a:picLocks noChangeAspect="1"/>
          </p:cNvPicPr>
          <p:nvPr userDrawn="1"/>
        </p:nvPicPr>
        <p:blipFill>
          <a:blip r:embed="rId13"/>
          <a:stretch>
            <a:fillRect/>
          </a:stretch>
        </p:blipFill>
        <p:spPr>
          <a:xfrm>
            <a:off x="2708" y="0"/>
            <a:ext cx="12186584" cy="6858000"/>
          </a:xfrm>
          <a:prstGeom prst="rect">
            <a:avLst/>
          </a:prstGeom>
        </p:spPr>
      </p:pic>
    </p:spTree>
    <p:extLst>
      <p:ext uri="{BB962C8B-B14F-4D97-AF65-F5344CB8AC3E}">
        <p14:creationId xmlns:p14="http://schemas.microsoft.com/office/powerpoint/2010/main" val="2522512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3300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8546C-0573-4F49-A8B2-12110446905F}"/>
              </a:ext>
            </a:extLst>
          </p:cNvPr>
          <p:cNvPicPr>
            <a:picLocks noChangeAspect="1"/>
          </p:cNvPicPr>
          <p:nvPr/>
        </p:nvPicPr>
        <p:blipFill>
          <a:blip r:embed="rId2"/>
          <a:stretch>
            <a:fillRect/>
          </a:stretch>
        </p:blipFill>
        <p:spPr>
          <a:xfrm>
            <a:off x="2708" y="0"/>
            <a:ext cx="12186584" cy="6858000"/>
          </a:xfrm>
          <a:prstGeom prst="rect">
            <a:avLst/>
          </a:prstGeom>
        </p:spPr>
      </p:pic>
      <p:sp>
        <p:nvSpPr>
          <p:cNvPr id="8" name="Metin kutusu 7">
            <a:extLst>
              <a:ext uri="{FF2B5EF4-FFF2-40B4-BE49-F238E27FC236}">
                <a16:creationId xmlns:a16="http://schemas.microsoft.com/office/drawing/2014/main" id="{DAB71A46-A029-ED4B-A966-ED0F39B5B37B}"/>
              </a:ext>
            </a:extLst>
          </p:cNvPr>
          <p:cNvSpPr txBox="1"/>
          <p:nvPr/>
        </p:nvSpPr>
        <p:spPr>
          <a:xfrm>
            <a:off x="5932872" y="2721114"/>
            <a:ext cx="6332706" cy="707886"/>
          </a:xfrm>
          <a:prstGeom prst="rect">
            <a:avLst/>
          </a:prstGeom>
          <a:noFill/>
        </p:spPr>
        <p:txBody>
          <a:bodyPr wrap="square" rtlCol="0">
            <a:spAutoFit/>
          </a:bodyPr>
          <a:lstStyle/>
          <a:p>
            <a:pPr algn="ctr"/>
            <a:r>
              <a:rPr lang="tr-TR" sz="4000" b="1" dirty="0">
                <a:solidFill>
                  <a:srgbClr val="002855"/>
                </a:solidFill>
                <a:latin typeface="Neo Sans Std Black  TR" panose="020B0A04030504040204" pitchFamily="34" charset="0"/>
              </a:rPr>
              <a:t>REACT JS</a:t>
            </a:r>
          </a:p>
        </p:txBody>
      </p:sp>
      <p:pic>
        <p:nvPicPr>
          <p:cNvPr id="6" name="Picture 5">
            <a:extLst>
              <a:ext uri="{FF2B5EF4-FFF2-40B4-BE49-F238E27FC236}">
                <a16:creationId xmlns:a16="http://schemas.microsoft.com/office/drawing/2014/main" id="{FFC5D685-00F9-4217-A7F0-CC27EE39E0ED}"/>
              </a:ext>
            </a:extLst>
          </p:cNvPr>
          <p:cNvPicPr>
            <a:picLocks noChangeAspect="1"/>
          </p:cNvPicPr>
          <p:nvPr/>
        </p:nvPicPr>
        <p:blipFill>
          <a:blip r:embed="rId3"/>
          <a:stretch>
            <a:fillRect/>
          </a:stretch>
        </p:blipFill>
        <p:spPr>
          <a:xfrm>
            <a:off x="642879" y="623130"/>
            <a:ext cx="5278210" cy="4546431"/>
          </a:xfrm>
          <a:prstGeom prst="rect">
            <a:avLst/>
          </a:prstGeom>
        </p:spPr>
      </p:pic>
      <p:sp>
        <p:nvSpPr>
          <p:cNvPr id="12" name="Isosceles Triangle 11">
            <a:extLst>
              <a:ext uri="{FF2B5EF4-FFF2-40B4-BE49-F238E27FC236}">
                <a16:creationId xmlns:a16="http://schemas.microsoft.com/office/drawing/2014/main" id="{58D702BF-8F69-4163-B634-7C6B73037023}"/>
              </a:ext>
            </a:extLst>
          </p:cNvPr>
          <p:cNvSpPr/>
          <p:nvPr/>
        </p:nvSpPr>
        <p:spPr>
          <a:xfrm rot="5400000">
            <a:off x="5375635" y="4359150"/>
            <a:ext cx="598514" cy="515960"/>
          </a:xfrm>
          <a:prstGeom prst="triangle">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sosceles Triangle 12">
            <a:extLst>
              <a:ext uri="{FF2B5EF4-FFF2-40B4-BE49-F238E27FC236}">
                <a16:creationId xmlns:a16="http://schemas.microsoft.com/office/drawing/2014/main" id="{8DDF46BF-C9E2-43FE-8243-A0993850E130}"/>
              </a:ext>
            </a:extLst>
          </p:cNvPr>
          <p:cNvSpPr/>
          <p:nvPr/>
        </p:nvSpPr>
        <p:spPr>
          <a:xfrm rot="5400000">
            <a:off x="923009" y="1517378"/>
            <a:ext cx="458693" cy="395425"/>
          </a:xfrm>
          <a:prstGeom prst="triangle">
            <a:avLst/>
          </a:prstGeom>
          <a:solidFill>
            <a:srgbClr val="002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Isosceles Triangle 14">
            <a:extLst>
              <a:ext uri="{FF2B5EF4-FFF2-40B4-BE49-F238E27FC236}">
                <a16:creationId xmlns:a16="http://schemas.microsoft.com/office/drawing/2014/main" id="{AA65B9AF-1726-4195-B48B-12B28E54870D}"/>
              </a:ext>
            </a:extLst>
          </p:cNvPr>
          <p:cNvSpPr/>
          <p:nvPr/>
        </p:nvSpPr>
        <p:spPr>
          <a:xfrm rot="5400000">
            <a:off x="255780" y="1162196"/>
            <a:ext cx="750631" cy="647095"/>
          </a:xfrm>
          <a:prstGeom prst="triangle">
            <a:avLst/>
          </a:prstGeom>
          <a:solidFill>
            <a:srgbClr val="05B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7" name="Footer Placeholder 16">
            <a:extLst>
              <a:ext uri="{FF2B5EF4-FFF2-40B4-BE49-F238E27FC236}">
                <a16:creationId xmlns:a16="http://schemas.microsoft.com/office/drawing/2014/main" id="{C7A26400-EFCB-4F72-B34C-318A0D7E1FCA}"/>
              </a:ext>
            </a:extLst>
          </p:cNvPr>
          <p:cNvSpPr>
            <a:spLocks noGrp="1"/>
          </p:cNvSpPr>
          <p:nvPr>
            <p:ph type="ftr" sz="quarter" idx="11"/>
          </p:nvPr>
        </p:nvSpPr>
        <p:spPr/>
        <p:txBody>
          <a:bodyPr anchor="ctr" anchorCtr="1"/>
          <a:lstStyle/>
          <a:p>
            <a:r>
              <a:rPr lang="tr-TR" sz="1000">
                <a:solidFill>
                  <a:srgbClr val="3366FF">
                    <a:alpha val="50000"/>
                  </a:srgbClr>
                </a:solidFill>
              </a:rPr>
              <a:t>TürkTelekom | Dahili | Kişisel Veri İçermez </a:t>
            </a:r>
            <a:endParaRPr lang="tr-TR" sz="1000" dirty="0">
              <a:solidFill>
                <a:srgbClr val="3366FF">
                  <a:alpha val="50000"/>
                </a:srgbClr>
              </a:solidFill>
            </a:endParaRPr>
          </a:p>
        </p:txBody>
      </p:sp>
      <p:sp>
        <p:nvSpPr>
          <p:cNvPr id="10" name="Metin kutusu 7">
            <a:extLst>
              <a:ext uri="{FF2B5EF4-FFF2-40B4-BE49-F238E27FC236}">
                <a16:creationId xmlns:a16="http://schemas.microsoft.com/office/drawing/2014/main" id="{FA4DC18C-5F44-4508-BB8C-F577A8E2477E}"/>
              </a:ext>
            </a:extLst>
          </p:cNvPr>
          <p:cNvSpPr txBox="1"/>
          <p:nvPr/>
        </p:nvSpPr>
        <p:spPr>
          <a:xfrm>
            <a:off x="7524428" y="4990037"/>
            <a:ext cx="6332706" cy="646331"/>
          </a:xfrm>
          <a:prstGeom prst="rect">
            <a:avLst/>
          </a:prstGeom>
          <a:noFill/>
        </p:spPr>
        <p:txBody>
          <a:bodyPr wrap="square" rtlCol="0">
            <a:spAutoFit/>
          </a:bodyPr>
          <a:lstStyle/>
          <a:p>
            <a:pPr algn="ctr"/>
            <a:r>
              <a:rPr lang="tr-TR" b="1" dirty="0">
                <a:solidFill>
                  <a:srgbClr val="002855"/>
                </a:solidFill>
                <a:latin typeface="Neo Sans Std Black  TR" panose="020B0A04030504040204" pitchFamily="34" charset="0"/>
              </a:rPr>
              <a:t>Muhammed Fatih Aksu </a:t>
            </a:r>
          </a:p>
          <a:p>
            <a:pPr algn="ctr"/>
            <a:r>
              <a:rPr lang="tr-TR" dirty="0" err="1">
                <a:solidFill>
                  <a:srgbClr val="002855"/>
                </a:solidFill>
                <a:latin typeface="Neo Sans Std Black  TR" panose="020B0A04030504040204" pitchFamily="34" charset="0"/>
              </a:rPr>
              <a:t>Senior</a:t>
            </a:r>
            <a:r>
              <a:rPr lang="tr-TR" dirty="0">
                <a:solidFill>
                  <a:srgbClr val="002855"/>
                </a:solidFill>
                <a:latin typeface="Neo Sans Std Black  TR" panose="020B0A04030504040204" pitchFamily="34" charset="0"/>
              </a:rPr>
              <a:t> Software </a:t>
            </a:r>
            <a:r>
              <a:rPr lang="tr-TR" dirty="0" err="1">
                <a:solidFill>
                  <a:srgbClr val="002855"/>
                </a:solidFill>
                <a:latin typeface="Neo Sans Std Black  TR" panose="020B0A04030504040204" pitchFamily="34" charset="0"/>
              </a:rPr>
              <a:t>Engineer</a:t>
            </a:r>
            <a:r>
              <a:rPr lang="tr-TR" dirty="0">
                <a:solidFill>
                  <a:srgbClr val="002855"/>
                </a:solidFill>
                <a:latin typeface="Neo Sans Std Black  TR" panose="020B0A04030504040204" pitchFamily="34" charset="0"/>
              </a:rPr>
              <a:t> </a:t>
            </a:r>
          </a:p>
        </p:txBody>
      </p:sp>
    </p:spTree>
    <p:extLst>
      <p:ext uri="{BB962C8B-B14F-4D97-AF65-F5344CB8AC3E}">
        <p14:creationId xmlns:p14="http://schemas.microsoft.com/office/powerpoint/2010/main" val="3674746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68249FD-F6F3-4E84-B0F3-6A6F282E5703}"/>
              </a:ext>
            </a:extLst>
          </p:cNvPr>
          <p:cNvSpPr txBox="1"/>
          <p:nvPr/>
        </p:nvSpPr>
        <p:spPr>
          <a:xfrm>
            <a:off x="1432892" y="1636736"/>
            <a:ext cx="3707519"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Hangi Firmalar Kullanıyor?</a:t>
            </a:r>
          </a:p>
        </p:txBody>
      </p:sp>
      <p:sp>
        <p:nvSpPr>
          <p:cNvPr id="4" name="Rectangle 31">
            <a:extLst>
              <a:ext uri="{FF2B5EF4-FFF2-40B4-BE49-F238E27FC236}">
                <a16:creationId xmlns:a16="http://schemas.microsoft.com/office/drawing/2014/main" id="{9E47A330-BD95-4F3F-9580-DFDEDAD12B0E}"/>
              </a:ext>
            </a:extLst>
          </p:cNvPr>
          <p:cNvSpPr/>
          <p:nvPr/>
        </p:nvSpPr>
        <p:spPr>
          <a:xfrm>
            <a:off x="1440869" y="2092292"/>
            <a:ext cx="5701076" cy="1162113"/>
          </a:xfrm>
          <a:prstGeom prst="rect">
            <a:avLst/>
          </a:prstGeom>
        </p:spPr>
        <p:txBody>
          <a:bodyPr wrap="square">
            <a:spAutoFit/>
          </a:bodyPr>
          <a:lstStyle/>
          <a:p>
            <a:pPr>
              <a:lnSpc>
                <a:spcPct val="150000"/>
              </a:lnSpc>
              <a:defRPr/>
            </a:pPr>
            <a:r>
              <a:rPr lang="en-US" sz="1600" dirty="0">
                <a:solidFill>
                  <a:srgbClr val="002855"/>
                </a:solidFill>
                <a:latin typeface="Centrale Sans Bold" panose="02000000000000000000"/>
              </a:rPr>
              <a:t>React web </a:t>
            </a:r>
            <a:r>
              <a:rPr lang="en-US" sz="1600" dirty="0" err="1">
                <a:solidFill>
                  <a:srgbClr val="002855"/>
                </a:solidFill>
                <a:latin typeface="Centrale Sans Bold" panose="02000000000000000000"/>
              </a:rPr>
              <a:t>frameworku</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şu</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anda</a:t>
            </a:r>
            <a:r>
              <a:rPr lang="en-US" sz="1600" dirty="0">
                <a:solidFill>
                  <a:srgbClr val="002855"/>
                </a:solidFill>
                <a:latin typeface="Centrale Sans Bold" panose="02000000000000000000"/>
              </a:rPr>
              <a:t> Netflix, Instagram, Facebook, </a:t>
            </a:r>
            <a:r>
              <a:rPr lang="en-US" sz="1600" dirty="0" err="1">
                <a:solidFill>
                  <a:srgbClr val="002855"/>
                </a:solidFill>
                <a:latin typeface="Centrale Sans Bold" panose="02000000000000000000"/>
              </a:rPr>
              <a:t>Paypal</a:t>
            </a:r>
            <a:r>
              <a:rPr lang="en-US" sz="1600" dirty="0">
                <a:solidFill>
                  <a:srgbClr val="002855"/>
                </a:solidFill>
                <a:latin typeface="Centrale Sans Bold" panose="02000000000000000000"/>
              </a:rPr>
              <a:t>, NASA, BBC, Lyft </a:t>
            </a:r>
            <a:r>
              <a:rPr lang="en-US" sz="1600" dirty="0" err="1">
                <a:solidFill>
                  <a:srgbClr val="002855"/>
                </a:solidFill>
                <a:latin typeface="Centrale Sans Bold" panose="02000000000000000000"/>
              </a:rPr>
              <a:t>ve</a:t>
            </a:r>
            <a:r>
              <a:rPr lang="en-US" sz="1600" dirty="0">
                <a:solidFill>
                  <a:srgbClr val="002855"/>
                </a:solidFill>
                <a:latin typeface="Centrale Sans Bold" panose="02000000000000000000"/>
              </a:rPr>
              <a:t> New York Times </a:t>
            </a:r>
            <a:r>
              <a:rPr lang="en-US" sz="1600" dirty="0" err="1">
                <a:solidFill>
                  <a:srgbClr val="002855"/>
                </a:solidFill>
                <a:latin typeface="Centrale Sans Bold" panose="02000000000000000000"/>
              </a:rPr>
              <a:t>gibi</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ünlü</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şirketler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tarafından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kullanılmaktadır</a:t>
            </a:r>
            <a:r>
              <a:rPr lang="en-US" sz="1600" dirty="0">
                <a:solidFill>
                  <a:srgbClr val="002855"/>
                </a:solidFill>
                <a:latin typeface="Centrale Sans Bold" panose="02000000000000000000"/>
              </a:rPr>
              <a:t>.</a:t>
            </a:r>
          </a:p>
        </p:txBody>
      </p:sp>
      <p:pic>
        <p:nvPicPr>
          <p:cNvPr id="5" name="Resim 4">
            <a:extLst>
              <a:ext uri="{FF2B5EF4-FFF2-40B4-BE49-F238E27FC236}">
                <a16:creationId xmlns:a16="http://schemas.microsoft.com/office/drawing/2014/main" id="{9822263C-25B1-4775-A777-5C00F86F2FFB}"/>
              </a:ext>
            </a:extLst>
          </p:cNvPr>
          <p:cNvPicPr>
            <a:picLocks noChangeAspect="1"/>
          </p:cNvPicPr>
          <p:nvPr/>
        </p:nvPicPr>
        <p:blipFill>
          <a:blip r:embed="rId3"/>
          <a:stretch>
            <a:fillRect/>
          </a:stretch>
        </p:blipFill>
        <p:spPr>
          <a:xfrm>
            <a:off x="2530990" y="3552512"/>
            <a:ext cx="4427622" cy="2423986"/>
          </a:xfrm>
          <a:prstGeom prst="rect">
            <a:avLst/>
          </a:prstGeom>
        </p:spPr>
      </p:pic>
      <p:sp>
        <p:nvSpPr>
          <p:cNvPr id="6" name="Dikdörtgen 5">
            <a:extLst>
              <a:ext uri="{FF2B5EF4-FFF2-40B4-BE49-F238E27FC236}">
                <a16:creationId xmlns:a16="http://schemas.microsoft.com/office/drawing/2014/main" id="{55F9DC05-EA72-4C48-BEA8-E7E2D1C0C12C}"/>
              </a:ext>
            </a:extLst>
          </p:cNvPr>
          <p:cNvSpPr/>
          <p:nvPr/>
        </p:nvSpPr>
        <p:spPr>
          <a:xfrm>
            <a:off x="3733774" y="3822744"/>
            <a:ext cx="2211977" cy="762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Dikdörtgen 6">
            <a:extLst>
              <a:ext uri="{FF2B5EF4-FFF2-40B4-BE49-F238E27FC236}">
                <a16:creationId xmlns:a16="http://schemas.microsoft.com/office/drawing/2014/main" id="{2E2F5A21-CBEB-452D-8266-078C0D28C996}"/>
              </a:ext>
            </a:extLst>
          </p:cNvPr>
          <p:cNvSpPr/>
          <p:nvPr/>
        </p:nvSpPr>
        <p:spPr>
          <a:xfrm>
            <a:off x="4042611" y="3552511"/>
            <a:ext cx="1190779" cy="1936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B3531AD1-0AD6-4EDC-A647-398651CC34EB}"/>
              </a:ext>
            </a:extLst>
          </p:cNvPr>
          <p:cNvSpPr/>
          <p:nvPr/>
        </p:nvSpPr>
        <p:spPr>
          <a:xfrm>
            <a:off x="2655198" y="4783755"/>
            <a:ext cx="3822604" cy="1192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9" name="Düz Ok Bağlayıcısı 8">
            <a:extLst>
              <a:ext uri="{FF2B5EF4-FFF2-40B4-BE49-F238E27FC236}">
                <a16:creationId xmlns:a16="http://schemas.microsoft.com/office/drawing/2014/main" id="{87E98C09-3AA2-44BD-ABCD-43BA0F1D1D0B}"/>
              </a:ext>
            </a:extLst>
          </p:cNvPr>
          <p:cNvCxnSpPr>
            <a:cxnSpLocks/>
          </p:cNvCxnSpPr>
          <p:nvPr/>
        </p:nvCxnSpPr>
        <p:spPr>
          <a:xfrm>
            <a:off x="5945751" y="4215415"/>
            <a:ext cx="17700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A144A86B-D5F5-4AC2-9C1A-BD358602FB2A}"/>
              </a:ext>
            </a:extLst>
          </p:cNvPr>
          <p:cNvCxnSpPr>
            <a:cxnSpLocks/>
          </p:cNvCxnSpPr>
          <p:nvPr/>
        </p:nvCxnSpPr>
        <p:spPr>
          <a:xfrm>
            <a:off x="6477802" y="5409969"/>
            <a:ext cx="13282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A133717D-DCBF-46A7-BD3C-915A07F04666}"/>
              </a:ext>
            </a:extLst>
          </p:cNvPr>
          <p:cNvCxnSpPr/>
          <p:nvPr/>
        </p:nvCxnSpPr>
        <p:spPr>
          <a:xfrm>
            <a:off x="5239766" y="3552512"/>
            <a:ext cx="24760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ikdörtgen 2">
            <a:extLst>
              <a:ext uri="{FF2B5EF4-FFF2-40B4-BE49-F238E27FC236}">
                <a16:creationId xmlns:a16="http://schemas.microsoft.com/office/drawing/2014/main" id="{8741807A-689D-4D4A-A3DF-E401263457FE}"/>
              </a:ext>
            </a:extLst>
          </p:cNvPr>
          <p:cNvSpPr/>
          <p:nvPr/>
        </p:nvSpPr>
        <p:spPr>
          <a:xfrm>
            <a:off x="7652086" y="3282074"/>
            <a:ext cx="2107821" cy="464871"/>
          </a:xfrm>
          <a:prstGeom prst="rect">
            <a:avLst/>
          </a:prstGeom>
        </p:spPr>
        <p:txBody>
          <a:bodyPr wrap="none">
            <a:spAutoFit/>
          </a:bodyPr>
          <a:lstStyle/>
          <a:p>
            <a:pPr marL="95250">
              <a:lnSpc>
                <a:spcPct val="150000"/>
              </a:lnSpc>
            </a:pPr>
            <a:r>
              <a:rPr lang="tr-TR" dirty="0">
                <a:solidFill>
                  <a:srgbClr val="002855"/>
                </a:solidFill>
                <a:latin typeface="Centrale Sans Regular" panose="02000000000000000000" pitchFamily="2" charset="0"/>
                <a:cs typeface="Arial" panose="020B0604020202020204" pitchFamily="34" charset="0"/>
              </a:rPr>
              <a:t>Arama </a:t>
            </a:r>
            <a:r>
              <a:rPr lang="tr-TR" dirty="0" err="1">
                <a:solidFill>
                  <a:srgbClr val="002855"/>
                </a:solidFill>
                <a:latin typeface="Centrale Sans Regular" panose="02000000000000000000" pitchFamily="2" charset="0"/>
                <a:cs typeface="Arial" panose="020B0604020202020204" pitchFamily="34" charset="0"/>
              </a:rPr>
              <a:t>Componenti</a:t>
            </a:r>
            <a:endParaRPr lang="tr-TR" dirty="0">
              <a:solidFill>
                <a:srgbClr val="002855"/>
              </a:solidFill>
              <a:latin typeface="Centrale Sans Regular" panose="02000000000000000000" pitchFamily="2" charset="0"/>
              <a:cs typeface="Arial" panose="020B0604020202020204" pitchFamily="34" charset="0"/>
            </a:endParaRPr>
          </a:p>
        </p:txBody>
      </p:sp>
      <p:sp>
        <p:nvSpPr>
          <p:cNvPr id="14" name="Dikdörtgen 13">
            <a:extLst>
              <a:ext uri="{FF2B5EF4-FFF2-40B4-BE49-F238E27FC236}">
                <a16:creationId xmlns:a16="http://schemas.microsoft.com/office/drawing/2014/main" id="{FB8DAC0C-73F3-479E-95AF-4520ED1343F3}"/>
              </a:ext>
            </a:extLst>
          </p:cNvPr>
          <p:cNvSpPr/>
          <p:nvPr/>
        </p:nvSpPr>
        <p:spPr>
          <a:xfrm>
            <a:off x="7652085" y="3908288"/>
            <a:ext cx="3156570" cy="464871"/>
          </a:xfrm>
          <a:prstGeom prst="rect">
            <a:avLst/>
          </a:prstGeom>
        </p:spPr>
        <p:txBody>
          <a:bodyPr wrap="none">
            <a:spAutoFit/>
          </a:bodyPr>
          <a:lstStyle/>
          <a:p>
            <a:pPr marL="95250">
              <a:lnSpc>
                <a:spcPct val="150000"/>
              </a:lnSpc>
            </a:pPr>
            <a:r>
              <a:rPr lang="tr-TR" dirty="0">
                <a:solidFill>
                  <a:srgbClr val="002855"/>
                </a:solidFill>
                <a:latin typeface="Centrale Sans Regular" panose="02000000000000000000" pitchFamily="2" charset="0"/>
                <a:cs typeface="Arial" panose="020B0604020202020204" pitchFamily="34" charset="0"/>
              </a:rPr>
              <a:t>Profil ve Açıklama </a:t>
            </a:r>
            <a:r>
              <a:rPr lang="tr-TR" dirty="0" err="1">
                <a:solidFill>
                  <a:srgbClr val="002855"/>
                </a:solidFill>
                <a:latin typeface="Centrale Sans Regular" panose="02000000000000000000" pitchFamily="2" charset="0"/>
                <a:cs typeface="Arial" panose="020B0604020202020204" pitchFamily="34" charset="0"/>
              </a:rPr>
              <a:t>Componenti</a:t>
            </a:r>
            <a:endParaRPr lang="tr-TR" dirty="0">
              <a:solidFill>
                <a:srgbClr val="002855"/>
              </a:solidFill>
              <a:latin typeface="Centrale Sans Regular" panose="02000000000000000000" pitchFamily="2" charset="0"/>
              <a:cs typeface="Arial" panose="020B0604020202020204" pitchFamily="34" charset="0"/>
            </a:endParaRPr>
          </a:p>
        </p:txBody>
      </p:sp>
      <p:sp>
        <p:nvSpPr>
          <p:cNvPr id="15" name="Metin kutusu 14">
            <a:extLst>
              <a:ext uri="{FF2B5EF4-FFF2-40B4-BE49-F238E27FC236}">
                <a16:creationId xmlns:a16="http://schemas.microsoft.com/office/drawing/2014/main" id="{CCDFB1C7-1A33-47D5-97F0-EE9498DE8B72}"/>
              </a:ext>
            </a:extLst>
          </p:cNvPr>
          <p:cNvSpPr txBox="1"/>
          <p:nvPr/>
        </p:nvSpPr>
        <p:spPr>
          <a:xfrm>
            <a:off x="7806088" y="5225303"/>
            <a:ext cx="3003316" cy="369332"/>
          </a:xfrm>
          <a:prstGeom prst="rect">
            <a:avLst/>
          </a:prstGeom>
          <a:noFill/>
        </p:spPr>
        <p:txBody>
          <a:bodyPr wrap="square" rtlCol="0">
            <a:spAutoFit/>
          </a:bodyPr>
          <a:lstStyle/>
          <a:p>
            <a:r>
              <a:rPr lang="tr-TR" dirty="0">
                <a:solidFill>
                  <a:srgbClr val="002060"/>
                </a:solidFill>
              </a:rPr>
              <a:t>Gönderi Listesi </a:t>
            </a:r>
            <a:r>
              <a:rPr lang="tr-TR" dirty="0" err="1">
                <a:solidFill>
                  <a:srgbClr val="002060"/>
                </a:solidFill>
              </a:rPr>
              <a:t>Componenti</a:t>
            </a:r>
            <a:endParaRPr lang="tr-TR" dirty="0">
              <a:solidFill>
                <a:srgbClr val="002060"/>
              </a:solidFill>
            </a:endParaRPr>
          </a:p>
        </p:txBody>
      </p:sp>
    </p:spTree>
    <p:extLst>
      <p:ext uri="{BB962C8B-B14F-4D97-AF65-F5344CB8AC3E}">
        <p14:creationId xmlns:p14="http://schemas.microsoft.com/office/powerpoint/2010/main" val="108985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Oluşturma</a:t>
            </a:r>
          </a:p>
        </p:txBody>
      </p:sp>
      <p:sp>
        <p:nvSpPr>
          <p:cNvPr id="4" name="Dikdörtgen 3">
            <a:extLst>
              <a:ext uri="{FF2B5EF4-FFF2-40B4-BE49-F238E27FC236}">
                <a16:creationId xmlns:a16="http://schemas.microsoft.com/office/drawing/2014/main" id="{0B58D042-0095-4228-B76E-83E9D99A7259}"/>
              </a:ext>
            </a:extLst>
          </p:cNvPr>
          <p:cNvSpPr/>
          <p:nvPr/>
        </p:nvSpPr>
        <p:spPr>
          <a:xfrm>
            <a:off x="1367481" y="2409105"/>
            <a:ext cx="6096000" cy="1905265"/>
          </a:xfrm>
          <a:prstGeom prst="rect">
            <a:avLst/>
          </a:prstGeom>
        </p:spPr>
        <p:txBody>
          <a:bodyPr>
            <a:spAutoFit/>
          </a:bodyPr>
          <a:lstStyle/>
          <a:p>
            <a:pPr marL="533400"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npx</a:t>
            </a:r>
            <a:r>
              <a:rPr lang="en-US" dirty="0">
                <a:solidFill>
                  <a:srgbClr val="002855"/>
                </a:solidFill>
                <a:latin typeface="Centrale Sans Regular" panose="02000000000000000000" pitchFamily="2" charset="0"/>
                <a:cs typeface="Arial" panose="020B0604020202020204" pitchFamily="34" charset="0"/>
              </a:rPr>
              <a:t> create-react-app my-app</a:t>
            </a:r>
          </a:p>
          <a:p>
            <a:pPr marL="533400" indent="-438150">
              <a:lnSpc>
                <a:spcPct val="110000"/>
              </a:lnSpc>
              <a:buFont typeface="Arial" panose="020B0604020202020204" pitchFamily="34" charset="0"/>
              <a:buChar char="•"/>
            </a:pPr>
            <a:r>
              <a:rPr lang="en-US" dirty="0">
                <a:solidFill>
                  <a:srgbClr val="002855"/>
                </a:solidFill>
                <a:latin typeface="Centrale Sans Regular" panose="02000000000000000000" pitchFamily="2" charset="0"/>
                <a:cs typeface="Arial" panose="020B0604020202020204" pitchFamily="34" charset="0"/>
              </a:rPr>
              <a:t>cd my-app</a:t>
            </a:r>
          </a:p>
          <a:p>
            <a:pPr marL="533400"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npm</a:t>
            </a:r>
            <a:r>
              <a:rPr lang="en-US" dirty="0">
                <a:solidFill>
                  <a:srgbClr val="002855"/>
                </a:solidFill>
                <a:latin typeface="Centrale Sans Regular" panose="02000000000000000000" pitchFamily="2" charset="0"/>
                <a:cs typeface="Arial" panose="020B0604020202020204" pitchFamily="34" charset="0"/>
              </a:rPr>
              <a:t> start</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tr-TR" dirty="0">
              <a:solidFill>
                <a:srgbClr val="002855"/>
              </a:solidFill>
              <a:latin typeface="Centrale Sans Regular" panose="02000000000000000000" pitchFamily="2" charset="0"/>
              <a:cs typeface="Arial" panose="020B0604020202020204" pitchFamily="34" charset="0"/>
            </a:endParaRPr>
          </a:p>
          <a:p>
            <a:pPr marL="95250">
              <a:lnSpc>
                <a:spcPct val="110000"/>
              </a:lnSpc>
            </a:pPr>
            <a:r>
              <a:rPr lang="tr-TR" i="1" dirty="0" err="1">
                <a:solidFill>
                  <a:srgbClr val="002855"/>
                </a:solidFill>
                <a:latin typeface="Centrale Sans Regular" panose="02000000000000000000" pitchFamily="2" charset="0"/>
                <a:cs typeface="Arial" panose="020B0604020202020204" pitchFamily="34" charset="0"/>
              </a:rPr>
              <a:t>Node</a:t>
            </a:r>
            <a:r>
              <a:rPr lang="tr-TR" i="1" dirty="0">
                <a:solidFill>
                  <a:srgbClr val="002855"/>
                </a:solidFill>
                <a:latin typeface="Centrale Sans Regular" panose="02000000000000000000" pitchFamily="2" charset="0"/>
                <a:cs typeface="Arial" panose="020B0604020202020204" pitchFamily="34" charset="0"/>
              </a:rPr>
              <a:t> &gt;= 14.0.0 ve </a:t>
            </a:r>
            <a:r>
              <a:rPr lang="tr-TR" i="1" dirty="0" err="1">
                <a:solidFill>
                  <a:srgbClr val="002855"/>
                </a:solidFill>
                <a:latin typeface="Centrale Sans Regular" panose="02000000000000000000" pitchFamily="2" charset="0"/>
                <a:cs typeface="Arial" panose="020B0604020202020204" pitchFamily="34" charset="0"/>
              </a:rPr>
              <a:t>npm</a:t>
            </a:r>
            <a:r>
              <a:rPr lang="tr-TR" i="1" dirty="0">
                <a:solidFill>
                  <a:srgbClr val="002855"/>
                </a:solidFill>
                <a:latin typeface="Centrale Sans Regular" panose="02000000000000000000" pitchFamily="2" charset="0"/>
                <a:cs typeface="Arial" panose="020B0604020202020204" pitchFamily="34" charset="0"/>
              </a:rPr>
              <a:t> &gt;= 5.6 sürümlerinin yüklü olması gerekir.</a:t>
            </a:r>
          </a:p>
        </p:txBody>
      </p:sp>
    </p:spTree>
    <p:extLst>
      <p:ext uri="{BB962C8B-B14F-4D97-AF65-F5344CB8AC3E}">
        <p14:creationId xmlns:p14="http://schemas.microsoft.com/office/powerpoint/2010/main" val="26268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NPM</a:t>
            </a:r>
          </a:p>
        </p:txBody>
      </p:sp>
      <p:sp>
        <p:nvSpPr>
          <p:cNvPr id="4" name="Dikdörtgen 3">
            <a:extLst>
              <a:ext uri="{FF2B5EF4-FFF2-40B4-BE49-F238E27FC236}">
                <a16:creationId xmlns:a16="http://schemas.microsoft.com/office/drawing/2014/main" id="{770276BF-0453-4255-8F40-019058CBE545}"/>
              </a:ext>
            </a:extLst>
          </p:cNvPr>
          <p:cNvSpPr/>
          <p:nvPr/>
        </p:nvSpPr>
        <p:spPr>
          <a:xfrm>
            <a:off x="1367480" y="2409105"/>
            <a:ext cx="6862119" cy="2514663"/>
          </a:xfrm>
          <a:prstGeom prst="rect">
            <a:avLst/>
          </a:prstGeom>
        </p:spPr>
        <p:txBody>
          <a:bodyPr wrap="square">
            <a:spAutoFit/>
          </a:bodyPr>
          <a:lstStyle/>
          <a:p>
            <a:pPr marL="533400"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Npm</a:t>
            </a:r>
            <a:r>
              <a:rPr lang="en-US" dirty="0">
                <a:solidFill>
                  <a:srgbClr val="002855"/>
                </a:solidFill>
                <a:latin typeface="Centrale Sans Regular" panose="02000000000000000000" pitchFamily="2" charset="0"/>
                <a:cs typeface="Arial" panose="020B0604020202020204" pitchFamily="34" charset="0"/>
              </a:rPr>
              <a:t>; Node Package Manager </a:t>
            </a:r>
            <a:r>
              <a:rPr lang="en-US" dirty="0" err="1">
                <a:solidFill>
                  <a:srgbClr val="002855"/>
                </a:solidFill>
                <a:latin typeface="Centrale Sans Regular" panose="02000000000000000000" pitchFamily="2" charset="0"/>
                <a:cs typeface="Arial" panose="020B0604020202020204" pitchFamily="34" charset="0"/>
              </a:rPr>
              <a:t>ya</a:t>
            </a:r>
            <a:r>
              <a:rPr lang="en-US" dirty="0">
                <a:solidFill>
                  <a:srgbClr val="002855"/>
                </a:solidFill>
                <a:latin typeface="Centrale Sans Regular" panose="02000000000000000000" pitchFamily="2" charset="0"/>
                <a:cs typeface="Arial" panose="020B0604020202020204" pitchFamily="34" charset="0"/>
              </a:rPr>
              <a:t> da Node Packaged Modules </a:t>
            </a:r>
            <a:r>
              <a:rPr lang="en-US" dirty="0" err="1">
                <a:solidFill>
                  <a:srgbClr val="002855"/>
                </a:solidFill>
                <a:latin typeface="Centrale Sans Regular" panose="02000000000000000000" pitchFamily="2" charset="0"/>
                <a:cs typeface="Arial" panose="020B0604020202020204" pitchFamily="34" charset="0"/>
              </a:rPr>
              <a:t>olarak</a:t>
            </a:r>
            <a:r>
              <a:rPr lang="en-US" dirty="0">
                <a:solidFill>
                  <a:srgbClr val="002855"/>
                </a:solidFill>
                <a:latin typeface="Centrale Sans Regular" panose="02000000000000000000" pitchFamily="2" charset="0"/>
                <a:cs typeface="Arial" panose="020B0604020202020204" pitchFamily="34" charset="0"/>
              </a:rPr>
              <a:t> da </a:t>
            </a:r>
            <a:r>
              <a:rPr lang="en-US" dirty="0" err="1">
                <a:solidFill>
                  <a:srgbClr val="002855"/>
                </a:solidFill>
                <a:latin typeface="Centrale Sans Regular" panose="02000000000000000000" pitchFamily="2" charset="0"/>
                <a:cs typeface="Arial" panose="020B0604020202020204" pitchFamily="34" charset="0"/>
              </a:rPr>
              <a:t>denmektedir</a:t>
            </a:r>
            <a:r>
              <a:rPr lang="en-US" dirty="0">
                <a:solidFill>
                  <a:srgbClr val="002855"/>
                </a:solidFill>
                <a:latin typeface="Centrale Sans Regular" panose="02000000000000000000" pitchFamily="2" charset="0"/>
                <a:cs typeface="Arial" panose="020B0604020202020204" pitchFamily="34" charset="0"/>
              </a:rPr>
              <a:t>. Isaac Schlueter </a:t>
            </a:r>
            <a:r>
              <a:rPr lang="en-US" dirty="0" err="1">
                <a:solidFill>
                  <a:srgbClr val="002855"/>
                </a:solidFill>
                <a:latin typeface="Centrale Sans Regular" panose="02000000000000000000" pitchFamily="2" charset="0"/>
                <a:cs typeface="Arial" panose="020B0604020202020204" pitchFamily="34" charset="0"/>
              </a:rPr>
              <a:t>tarafından</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tamamen</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javascript</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dili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kullanılarak</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geliştirilmiştir</a:t>
            </a:r>
            <a:r>
              <a:rPr lang="en-US" dirty="0">
                <a:solidFill>
                  <a:srgbClr val="002855"/>
                </a:solidFill>
                <a:latin typeface="Centrale Sans Regular" panose="02000000000000000000" pitchFamily="2" charset="0"/>
                <a:cs typeface="Arial" panose="020B0604020202020204" pitchFamily="34" charset="0"/>
              </a:rPr>
              <a:t>.</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en-US"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Npm</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temel</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olarak</a:t>
            </a:r>
            <a:r>
              <a:rPr lang="en-US" dirty="0">
                <a:solidFill>
                  <a:srgbClr val="002855"/>
                </a:solidFill>
                <a:latin typeface="Centrale Sans Regular" panose="02000000000000000000" pitchFamily="2" charset="0"/>
                <a:cs typeface="Arial" panose="020B0604020202020204" pitchFamily="34" charset="0"/>
              </a:rPr>
              <a:t> 3. </a:t>
            </a:r>
            <a:r>
              <a:rPr lang="en-US" dirty="0" err="1">
                <a:solidFill>
                  <a:srgbClr val="002855"/>
                </a:solidFill>
                <a:latin typeface="Centrale Sans Regular" panose="02000000000000000000" pitchFamily="2" charset="0"/>
                <a:cs typeface="Arial" panose="020B0604020202020204" pitchFamily="34" charset="0"/>
              </a:rPr>
              <a:t>parti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yazılımları</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yüklemeyi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sağlayan</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bir</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araçtır</a:t>
            </a:r>
            <a:r>
              <a:rPr lang="en-US" dirty="0">
                <a:solidFill>
                  <a:srgbClr val="002855"/>
                </a:solidFill>
                <a:latin typeface="Centrale Sans Regular" panose="02000000000000000000" pitchFamily="2" charset="0"/>
                <a:cs typeface="Arial" panose="020B0604020202020204" pitchFamily="34" charset="0"/>
              </a:rPr>
              <a:t>. </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Google Play – </a:t>
            </a:r>
            <a:r>
              <a:rPr lang="tr-TR" dirty="0" err="1">
                <a:solidFill>
                  <a:srgbClr val="002855"/>
                </a:solidFill>
                <a:latin typeface="Centrale Sans Regular" panose="02000000000000000000" pitchFamily="2" charset="0"/>
                <a:cs typeface="Arial" panose="020B0604020202020204" pitchFamily="34" charset="0"/>
              </a:rPr>
              <a:t>App</a:t>
            </a:r>
            <a:r>
              <a:rPr lang="tr-TR" dirty="0">
                <a:solidFill>
                  <a:srgbClr val="002855"/>
                </a:solidFill>
                <a:latin typeface="Centrale Sans Regular" panose="02000000000000000000" pitchFamily="2" charset="0"/>
                <a:cs typeface="Arial" panose="020B0604020202020204" pitchFamily="34" charset="0"/>
              </a:rPr>
              <a:t> | NPM - Paket</a:t>
            </a:r>
          </a:p>
        </p:txBody>
      </p:sp>
      <p:pic>
        <p:nvPicPr>
          <p:cNvPr id="3076" name="Picture 4" descr="https://miro.medium.com/max/640/1*TaN02gEn-HwdhFbu_ZlUJw.png">
            <a:extLst>
              <a:ext uri="{FF2B5EF4-FFF2-40B4-BE49-F238E27FC236}">
                <a16:creationId xmlns:a16="http://schemas.microsoft.com/office/drawing/2014/main" id="{4172C12D-4A82-4682-9683-39D7116C2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2286000"/>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01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NPM</a:t>
            </a:r>
          </a:p>
        </p:txBody>
      </p:sp>
      <p:sp>
        <p:nvSpPr>
          <p:cNvPr id="4" name="Dikdörtgen 3">
            <a:extLst>
              <a:ext uri="{FF2B5EF4-FFF2-40B4-BE49-F238E27FC236}">
                <a16:creationId xmlns:a16="http://schemas.microsoft.com/office/drawing/2014/main" id="{770276BF-0453-4255-8F40-019058CBE545}"/>
              </a:ext>
            </a:extLst>
          </p:cNvPr>
          <p:cNvSpPr/>
          <p:nvPr/>
        </p:nvSpPr>
        <p:spPr>
          <a:xfrm>
            <a:off x="1367481" y="2409105"/>
            <a:ext cx="6667048" cy="2819362"/>
          </a:xfrm>
          <a:prstGeom prst="rect">
            <a:avLst/>
          </a:prstGeom>
        </p:spPr>
        <p:txBody>
          <a:bodyPr wrap="square">
            <a:spAutoFit/>
          </a:bodyPr>
          <a:lstStyle/>
          <a:p>
            <a:pPr marL="533400"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Aslında</a:t>
            </a:r>
            <a:r>
              <a:rPr lang="en-US" dirty="0">
                <a:solidFill>
                  <a:srgbClr val="002855"/>
                </a:solidFill>
                <a:latin typeface="Centrale Sans Regular" panose="02000000000000000000" pitchFamily="2" charset="0"/>
                <a:cs typeface="Arial" panose="020B0604020202020204" pitchFamily="34" charset="0"/>
              </a:rPr>
              <a:t> </a:t>
            </a:r>
            <a:r>
              <a:rPr lang="tr-TR" dirty="0">
                <a:solidFill>
                  <a:srgbClr val="002855"/>
                </a:solidFill>
                <a:latin typeface="Centrale Sans Regular" panose="02000000000000000000" pitchFamily="2" charset="0"/>
                <a:cs typeface="Arial" panose="020B0604020202020204" pitchFamily="34" charset="0"/>
              </a:rPr>
              <a:t>NPM</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projemizdeki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paketlerin</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yönetimini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otomatikleştiriyor</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diyebiliriz</a:t>
            </a:r>
            <a:r>
              <a:rPr lang="en-US" dirty="0">
                <a:solidFill>
                  <a:srgbClr val="002855"/>
                </a:solidFill>
                <a:latin typeface="Centrale Sans Regular" panose="02000000000000000000" pitchFamily="2" charset="0"/>
                <a:cs typeface="Arial" panose="020B0604020202020204" pitchFamily="34" charset="0"/>
              </a:rPr>
              <a:t>. </a:t>
            </a:r>
            <a:r>
              <a:rPr lang="tr-TR" dirty="0">
                <a:solidFill>
                  <a:srgbClr val="002855"/>
                </a:solidFill>
                <a:latin typeface="Centrale Sans Regular" panose="02000000000000000000" pitchFamily="2" charset="0"/>
                <a:cs typeface="Arial" panose="020B0604020202020204" pitchFamily="34" charset="0"/>
              </a:rPr>
              <a:t>NPM</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ile</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temel</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olarak</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yapabileceğimiz</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şeyler</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ise</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şöyledir</a:t>
            </a:r>
            <a:r>
              <a:rPr lang="en-US" dirty="0">
                <a:solidFill>
                  <a:srgbClr val="002855"/>
                </a:solidFill>
                <a:latin typeface="Centrale Sans Regular" panose="02000000000000000000" pitchFamily="2" charset="0"/>
                <a:cs typeface="Arial" panose="020B0604020202020204" pitchFamily="34" charset="0"/>
              </a:rPr>
              <a:t> :</a:t>
            </a:r>
          </a:p>
          <a:p>
            <a:pPr marL="990600" lvl="1"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Otomatik</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ya</a:t>
            </a:r>
            <a:r>
              <a:rPr lang="en-US" dirty="0">
                <a:solidFill>
                  <a:srgbClr val="002855"/>
                </a:solidFill>
                <a:latin typeface="Centrale Sans Regular" panose="02000000000000000000" pitchFamily="2" charset="0"/>
                <a:cs typeface="Arial" panose="020B0604020202020204" pitchFamily="34" charset="0"/>
              </a:rPr>
              <a:t> da </a:t>
            </a:r>
            <a:r>
              <a:rPr lang="en-US" dirty="0" err="1">
                <a:solidFill>
                  <a:srgbClr val="002855"/>
                </a:solidFill>
                <a:latin typeface="Centrale Sans Regular" panose="02000000000000000000" pitchFamily="2" charset="0"/>
                <a:cs typeface="Arial" panose="020B0604020202020204" pitchFamily="34" charset="0"/>
              </a:rPr>
              <a:t>manuel</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olarak</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paketleri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yükleme</a:t>
            </a:r>
            <a:endParaRPr lang="en-US" dirty="0">
              <a:solidFill>
                <a:srgbClr val="002855"/>
              </a:solidFill>
              <a:latin typeface="Centrale Sans Regular" panose="02000000000000000000" pitchFamily="2" charset="0"/>
              <a:cs typeface="Arial" panose="020B0604020202020204" pitchFamily="34" charset="0"/>
            </a:endParaRPr>
          </a:p>
          <a:p>
            <a:pPr marL="990600" lvl="1"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Sistemdeki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paketleri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silmek</a:t>
            </a:r>
            <a:endParaRPr lang="en-US" dirty="0">
              <a:solidFill>
                <a:srgbClr val="002855"/>
              </a:solidFill>
              <a:latin typeface="Centrale Sans Regular" panose="02000000000000000000" pitchFamily="2" charset="0"/>
              <a:cs typeface="Arial" panose="020B0604020202020204" pitchFamily="34" charset="0"/>
            </a:endParaRPr>
          </a:p>
          <a:p>
            <a:pPr marL="990600" lvl="1"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Sistemdeki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paketleri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listeleme</a:t>
            </a:r>
            <a:endParaRPr lang="en-US" dirty="0">
              <a:solidFill>
                <a:srgbClr val="002855"/>
              </a:solidFill>
              <a:latin typeface="Centrale Sans Regular" panose="02000000000000000000" pitchFamily="2" charset="0"/>
              <a:cs typeface="Arial" panose="020B0604020202020204" pitchFamily="34" charset="0"/>
            </a:endParaRPr>
          </a:p>
          <a:p>
            <a:pPr marL="990600" lvl="1" indent="-438150">
              <a:lnSpc>
                <a:spcPct val="110000"/>
              </a:lnSpc>
              <a:buFont typeface="Arial" panose="020B0604020202020204" pitchFamily="34" charset="0"/>
              <a:buChar char="•"/>
            </a:pPr>
            <a:r>
              <a:rPr lang="en-US" dirty="0" err="1">
                <a:solidFill>
                  <a:srgbClr val="002855"/>
                </a:solidFill>
                <a:latin typeface="Centrale Sans Regular" panose="02000000000000000000" pitchFamily="2" charset="0"/>
                <a:cs typeface="Arial" panose="020B0604020202020204" pitchFamily="34" charset="0"/>
              </a:rPr>
              <a:t>Sistemdeki</a:t>
            </a:r>
            <a:r>
              <a:rPr lang="en-US" dirty="0">
                <a:solidFill>
                  <a:srgbClr val="002855"/>
                </a:solidFill>
                <a:latin typeface="Centrale Sans Regular" panose="02000000000000000000" pitchFamily="2" charset="0"/>
                <a:cs typeface="Arial" panose="020B0604020202020204" pitchFamily="34" charset="0"/>
              </a:rPr>
              <a:t> </a:t>
            </a:r>
            <a:r>
              <a:rPr lang="en-US" dirty="0" err="1">
                <a:solidFill>
                  <a:srgbClr val="002855"/>
                </a:solidFill>
                <a:latin typeface="Centrale Sans Regular" panose="02000000000000000000" pitchFamily="2" charset="0"/>
                <a:cs typeface="Arial" panose="020B0604020202020204" pitchFamily="34" charset="0"/>
              </a:rPr>
              <a:t>paketleri</a:t>
            </a:r>
            <a:r>
              <a:rPr lang="en-US" dirty="0">
                <a:solidFill>
                  <a:srgbClr val="002855"/>
                </a:solidFill>
                <a:latin typeface="Centrale Sans Regular" panose="02000000000000000000" pitchFamily="2" charset="0"/>
                <a:cs typeface="Arial" panose="020B0604020202020204" pitchFamily="34" charset="0"/>
              </a:rPr>
              <a:t> update </a:t>
            </a:r>
            <a:r>
              <a:rPr lang="en-US" dirty="0" err="1">
                <a:solidFill>
                  <a:srgbClr val="002855"/>
                </a:solidFill>
                <a:latin typeface="Centrale Sans Regular" panose="02000000000000000000" pitchFamily="2" charset="0"/>
                <a:cs typeface="Arial" panose="020B0604020202020204" pitchFamily="34" charset="0"/>
              </a:rPr>
              <a:t>etmek</a:t>
            </a:r>
            <a:endParaRPr lang="tr-TR" dirty="0">
              <a:solidFill>
                <a:srgbClr val="002855"/>
              </a:solidFill>
              <a:latin typeface="Centrale Sans Regular" panose="02000000000000000000" pitchFamily="2" charset="0"/>
              <a:cs typeface="Arial" panose="020B0604020202020204" pitchFamily="34" charset="0"/>
            </a:endParaRPr>
          </a:p>
          <a:p>
            <a:pPr marL="552450" lvl="1">
              <a:lnSpc>
                <a:spcPct val="110000"/>
              </a:lnSpc>
            </a:pP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Npmjs.com</a:t>
            </a:r>
          </a:p>
        </p:txBody>
      </p:sp>
      <p:pic>
        <p:nvPicPr>
          <p:cNvPr id="5" name="Picture 4">
            <a:extLst>
              <a:ext uri="{FF2B5EF4-FFF2-40B4-BE49-F238E27FC236}">
                <a16:creationId xmlns:a16="http://schemas.microsoft.com/office/drawing/2014/main" id="{78701A5E-6D63-4006-9FDC-15FC327C1090}"/>
              </a:ext>
            </a:extLst>
          </p:cNvPr>
          <p:cNvPicPr>
            <a:picLocks noChangeAspect="1"/>
          </p:cNvPicPr>
          <p:nvPr/>
        </p:nvPicPr>
        <p:blipFill>
          <a:blip r:embed="rId2"/>
          <a:stretch>
            <a:fillRect/>
          </a:stretch>
        </p:blipFill>
        <p:spPr>
          <a:xfrm>
            <a:off x="7646580" y="1906504"/>
            <a:ext cx="4021164" cy="3044992"/>
          </a:xfrm>
          <a:prstGeom prst="rect">
            <a:avLst/>
          </a:prstGeom>
        </p:spPr>
      </p:pic>
    </p:spTree>
    <p:extLst>
      <p:ext uri="{BB962C8B-B14F-4D97-AF65-F5344CB8AC3E}">
        <p14:creationId xmlns:p14="http://schemas.microsoft.com/office/powerpoint/2010/main" val="395199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NPM</a:t>
            </a:r>
          </a:p>
        </p:txBody>
      </p:sp>
      <p:sp>
        <p:nvSpPr>
          <p:cNvPr id="4" name="Dikdörtgen 3">
            <a:extLst>
              <a:ext uri="{FF2B5EF4-FFF2-40B4-BE49-F238E27FC236}">
                <a16:creationId xmlns:a16="http://schemas.microsoft.com/office/drawing/2014/main" id="{770276BF-0453-4255-8F40-019058CBE545}"/>
              </a:ext>
            </a:extLst>
          </p:cNvPr>
          <p:cNvSpPr/>
          <p:nvPr/>
        </p:nvSpPr>
        <p:spPr>
          <a:xfrm>
            <a:off x="1367481" y="2409105"/>
            <a:ext cx="6667048" cy="1905265"/>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Kurulum : </a:t>
            </a:r>
          </a:p>
          <a:p>
            <a:pPr marL="95250">
              <a:lnSpc>
                <a:spcPct val="110000"/>
              </a:lnSpc>
            </a:pPr>
            <a:r>
              <a:rPr lang="tr-TR" dirty="0">
                <a:solidFill>
                  <a:srgbClr val="002855"/>
                </a:solidFill>
                <a:latin typeface="Centrale Sans Regular" panose="02000000000000000000" pitchFamily="2" charset="0"/>
                <a:cs typeface="Arial" panose="020B0604020202020204" pitchFamily="34" charset="0"/>
                <a:hlinkClick r:id="rId2"/>
              </a:rPr>
              <a:t>https://nodejs.org/en/download/</a:t>
            </a:r>
            <a:endParaRPr lang="tr-TR" dirty="0">
              <a:solidFill>
                <a:srgbClr val="002855"/>
              </a:solidFill>
              <a:latin typeface="Centrale Sans Regular" panose="02000000000000000000" pitchFamily="2" charset="0"/>
              <a:cs typeface="Arial" panose="020B0604020202020204" pitchFamily="34" charset="0"/>
            </a:endParaRPr>
          </a:p>
          <a:p>
            <a:pPr marL="95250">
              <a:lnSpc>
                <a:spcPct val="110000"/>
              </a:lnSpc>
            </a:pPr>
            <a:endParaRPr lang="tr-TR" dirty="0">
              <a:solidFill>
                <a:srgbClr val="002855"/>
              </a:solidFill>
              <a:latin typeface="Centrale Sans Regular" panose="02000000000000000000" pitchFamily="2" charset="0"/>
              <a:cs typeface="Arial" panose="020B0604020202020204" pitchFamily="34" charset="0"/>
            </a:endParaRPr>
          </a:p>
          <a:p>
            <a:pPr marL="381000" indent="-2857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Kontrol : </a:t>
            </a:r>
          </a:p>
          <a:p>
            <a:pPr marL="95250">
              <a:lnSpc>
                <a:spcPct val="110000"/>
              </a:lnSpc>
            </a:pPr>
            <a:r>
              <a:rPr lang="tr-TR" dirty="0" err="1">
                <a:solidFill>
                  <a:srgbClr val="002855"/>
                </a:solidFill>
                <a:latin typeface="Centrale Sans Regular" panose="02000000000000000000" pitchFamily="2" charset="0"/>
                <a:cs typeface="Arial" panose="020B0604020202020204" pitchFamily="34" charset="0"/>
              </a:rPr>
              <a:t>node</a:t>
            </a:r>
            <a:r>
              <a:rPr lang="tr-TR" dirty="0">
                <a:solidFill>
                  <a:srgbClr val="002855"/>
                </a:solidFill>
                <a:latin typeface="Centrale Sans Regular" panose="02000000000000000000" pitchFamily="2" charset="0"/>
                <a:cs typeface="Arial" panose="020B0604020202020204" pitchFamily="34" charset="0"/>
              </a:rPr>
              <a:t> –v</a:t>
            </a:r>
          </a:p>
          <a:p>
            <a:pPr marL="95250">
              <a:lnSpc>
                <a:spcPct val="110000"/>
              </a:lnSpc>
            </a:pPr>
            <a:r>
              <a:rPr lang="tr-TR" dirty="0" err="1">
                <a:solidFill>
                  <a:srgbClr val="002855"/>
                </a:solidFill>
                <a:latin typeface="Centrale Sans Regular" panose="02000000000000000000" pitchFamily="2" charset="0"/>
                <a:cs typeface="Arial" panose="020B0604020202020204" pitchFamily="34" charset="0"/>
              </a:rPr>
              <a:t>npm</a:t>
            </a:r>
            <a:r>
              <a:rPr lang="tr-TR" dirty="0">
                <a:solidFill>
                  <a:srgbClr val="002855"/>
                </a:solidFill>
                <a:latin typeface="Centrale Sans Regular" panose="02000000000000000000" pitchFamily="2" charset="0"/>
                <a:cs typeface="Arial" panose="020B0604020202020204" pitchFamily="34" charset="0"/>
              </a:rPr>
              <a:t> -v</a:t>
            </a:r>
          </a:p>
        </p:txBody>
      </p:sp>
      <p:pic>
        <p:nvPicPr>
          <p:cNvPr id="3" name="Picture 2">
            <a:extLst>
              <a:ext uri="{FF2B5EF4-FFF2-40B4-BE49-F238E27FC236}">
                <a16:creationId xmlns:a16="http://schemas.microsoft.com/office/drawing/2014/main" id="{F077B5AA-4C79-4EC9-83AF-128BD35484FD}"/>
              </a:ext>
            </a:extLst>
          </p:cNvPr>
          <p:cNvPicPr>
            <a:picLocks noChangeAspect="1"/>
          </p:cNvPicPr>
          <p:nvPr/>
        </p:nvPicPr>
        <p:blipFill>
          <a:blip r:embed="rId3"/>
          <a:stretch>
            <a:fillRect/>
          </a:stretch>
        </p:blipFill>
        <p:spPr>
          <a:xfrm>
            <a:off x="5712941" y="2777490"/>
            <a:ext cx="6189345" cy="1303020"/>
          </a:xfrm>
          <a:prstGeom prst="rect">
            <a:avLst/>
          </a:prstGeom>
        </p:spPr>
      </p:pic>
    </p:spTree>
    <p:extLst>
      <p:ext uri="{BB962C8B-B14F-4D97-AF65-F5344CB8AC3E}">
        <p14:creationId xmlns:p14="http://schemas.microsoft.com/office/powerpoint/2010/main" val="1018830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83AE79-F969-BE44-B81C-1D4A90F7C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0655" y="574040"/>
            <a:ext cx="6790690" cy="6790690"/>
          </a:xfrm>
          <a:prstGeom prst="rect">
            <a:avLst/>
          </a:prstGeom>
        </p:spPr>
      </p:pic>
      <p:sp>
        <p:nvSpPr>
          <p:cNvPr id="4" name="Üçgen 3">
            <a:extLst>
              <a:ext uri="{FF2B5EF4-FFF2-40B4-BE49-F238E27FC236}">
                <a16:creationId xmlns:a16="http://schemas.microsoft.com/office/drawing/2014/main" id="{00CA1FBA-1DF2-864A-8DF3-7E7538E682AD}"/>
              </a:ext>
            </a:extLst>
          </p:cNvPr>
          <p:cNvSpPr/>
          <p:nvPr/>
        </p:nvSpPr>
        <p:spPr>
          <a:xfrm rot="5400000">
            <a:off x="1603757" y="1673605"/>
            <a:ext cx="1398147" cy="1292910"/>
          </a:xfrm>
          <a:prstGeom prst="triangle">
            <a:avLst/>
          </a:prstGeom>
          <a:solidFill>
            <a:srgbClr val="02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0" name="Üçgen 79">
            <a:extLst>
              <a:ext uri="{FF2B5EF4-FFF2-40B4-BE49-F238E27FC236}">
                <a16:creationId xmlns:a16="http://schemas.microsoft.com/office/drawing/2014/main" id="{BD92FCCF-C565-8F4D-97ED-996E5DED4195}"/>
              </a:ext>
            </a:extLst>
          </p:cNvPr>
          <p:cNvSpPr/>
          <p:nvPr/>
        </p:nvSpPr>
        <p:spPr>
          <a:xfrm rot="5400000">
            <a:off x="9485035" y="3494688"/>
            <a:ext cx="1745418" cy="1614042"/>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5">
            <a:extLst>
              <a:ext uri="{FF2B5EF4-FFF2-40B4-BE49-F238E27FC236}">
                <a16:creationId xmlns:a16="http://schemas.microsoft.com/office/drawing/2014/main" id="{CC568C9E-4EC1-419D-B066-336E9CC67914}"/>
              </a:ext>
            </a:extLst>
          </p:cNvPr>
          <p:cNvSpPr txBox="1"/>
          <p:nvPr/>
        </p:nvSpPr>
        <p:spPr>
          <a:xfrm>
            <a:off x="3703895" y="1364844"/>
            <a:ext cx="3878093" cy="584775"/>
          </a:xfrm>
          <a:prstGeom prst="rect">
            <a:avLst/>
          </a:prstGeom>
          <a:noFill/>
        </p:spPr>
        <p:txBody>
          <a:bodyPr wrap="square" rtlCol="0">
            <a:spAutoFit/>
          </a:bodyPr>
          <a:lstStyle/>
          <a:p>
            <a:pPr algn="r"/>
            <a:r>
              <a:rPr lang="tr-TR" sz="3200" dirty="0" err="1">
                <a:solidFill>
                  <a:srgbClr val="002855"/>
                </a:solidFill>
                <a:latin typeface="Neo Sans Std Black  TR" panose="020B0A04030504040204" pitchFamily="34" charset="0"/>
              </a:rPr>
              <a:t>React</a:t>
            </a:r>
            <a:r>
              <a:rPr lang="tr-TR" sz="3200" dirty="0">
                <a:solidFill>
                  <a:srgbClr val="002855"/>
                </a:solidFill>
                <a:latin typeface="Neo Sans Std Black  TR" panose="020B0A04030504040204" pitchFamily="34" charset="0"/>
              </a:rPr>
              <a:t> Proje Yapısı</a:t>
            </a:r>
          </a:p>
        </p:txBody>
      </p:sp>
      <p:pic>
        <p:nvPicPr>
          <p:cNvPr id="7" name="Picture 2" descr="https://miro.medium.com/max/1156/1*doRoqP6yj5ofcXgz3jJmKw.png">
            <a:extLst>
              <a:ext uri="{FF2B5EF4-FFF2-40B4-BE49-F238E27FC236}">
                <a16:creationId xmlns:a16="http://schemas.microsoft.com/office/drawing/2014/main" id="{948B390C-6C6D-4E87-BC2A-8C4E6F594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097" y="2263519"/>
            <a:ext cx="4621805" cy="31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879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Yapısı – </a:t>
            </a:r>
            <a:r>
              <a:rPr lang="tr-TR" sz="2400" b="1" dirty="0" err="1">
                <a:solidFill>
                  <a:srgbClr val="02BEC9"/>
                </a:solidFill>
                <a:latin typeface="Centrale Sans Bold" panose="02000000000000000000" pitchFamily="2" charset="0"/>
                <a:cs typeface="Arial" panose="020B0604020202020204" pitchFamily="34" charset="0"/>
              </a:rPr>
              <a:t>node_modules</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4" name="Dikdörtgen 3">
            <a:extLst>
              <a:ext uri="{FF2B5EF4-FFF2-40B4-BE49-F238E27FC236}">
                <a16:creationId xmlns:a16="http://schemas.microsoft.com/office/drawing/2014/main" id="{770276BF-0453-4255-8F40-019058CBE545}"/>
              </a:ext>
            </a:extLst>
          </p:cNvPr>
          <p:cNvSpPr/>
          <p:nvPr/>
        </p:nvSpPr>
        <p:spPr>
          <a:xfrm>
            <a:off x="1367480" y="2409105"/>
            <a:ext cx="6862119" cy="2209964"/>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Mevcut projedeki tüm paketlerin ve bunların bağlı olduğu diğer paketlerin tutulduğu klasördür.</a:t>
            </a:r>
          </a:p>
          <a:p>
            <a:pPr marL="95250">
              <a:lnSpc>
                <a:spcPct val="110000"/>
              </a:lnSpc>
            </a:pPr>
            <a:r>
              <a:rPr lang="tr-TR" dirty="0">
                <a:solidFill>
                  <a:srgbClr val="002855"/>
                </a:solidFill>
                <a:cs typeface="Arial" panose="020B0604020202020204" pitchFamily="34" charset="0"/>
              </a:rPr>
              <a:t> </a:t>
            </a: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NPM ile kurduğumuz paketler buraya indirilir. Özetle NPM ile kurduğumuz paketlerin deposudur. </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Git gibi versiyon sistemlerine </a:t>
            </a:r>
            <a:r>
              <a:rPr lang="tr-TR" b="1" dirty="0">
                <a:solidFill>
                  <a:srgbClr val="002855"/>
                </a:solidFill>
                <a:cs typeface="Arial" panose="020B0604020202020204" pitchFamily="34" charset="0"/>
              </a:rPr>
              <a:t>gönderilmemelidir!</a:t>
            </a:r>
          </a:p>
        </p:txBody>
      </p:sp>
    </p:spTree>
    <p:extLst>
      <p:ext uri="{BB962C8B-B14F-4D97-AF65-F5344CB8AC3E}">
        <p14:creationId xmlns:p14="http://schemas.microsoft.com/office/powerpoint/2010/main" val="173891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213435" y="1175071"/>
            <a:ext cx="5102020"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Yapısı – ‘</a:t>
            </a:r>
            <a:r>
              <a:rPr lang="tr-TR" sz="2400" b="1" dirty="0" err="1">
                <a:solidFill>
                  <a:srgbClr val="02BEC9"/>
                </a:solidFill>
                <a:latin typeface="Centrale Sans Bold" panose="02000000000000000000" pitchFamily="2" charset="0"/>
                <a:cs typeface="Arial" panose="020B0604020202020204" pitchFamily="34" charset="0"/>
              </a:rPr>
              <a:t>public</a:t>
            </a:r>
            <a:r>
              <a:rPr lang="tr-TR" sz="2400" b="1" dirty="0">
                <a:solidFill>
                  <a:srgbClr val="02BEC9"/>
                </a:solidFill>
                <a:latin typeface="Centrale Sans Bold" panose="02000000000000000000" pitchFamily="2" charset="0"/>
                <a:cs typeface="Arial" panose="020B0604020202020204" pitchFamily="34" charset="0"/>
              </a:rPr>
              <a:t>’ Klasörü</a:t>
            </a:r>
          </a:p>
        </p:txBody>
      </p:sp>
      <p:sp>
        <p:nvSpPr>
          <p:cNvPr id="4" name="Dikdörtgen 3">
            <a:extLst>
              <a:ext uri="{FF2B5EF4-FFF2-40B4-BE49-F238E27FC236}">
                <a16:creationId xmlns:a16="http://schemas.microsoft.com/office/drawing/2014/main" id="{770276BF-0453-4255-8F40-019058CBE545}"/>
              </a:ext>
            </a:extLst>
          </p:cNvPr>
          <p:cNvSpPr/>
          <p:nvPr/>
        </p:nvSpPr>
        <p:spPr>
          <a:xfrm>
            <a:off x="1148024" y="1947440"/>
            <a:ext cx="5386888" cy="3733458"/>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Statik dosyaların bulunduğu klasördür. İstemci tarafında önbelleğe alınabilir ve genel indirme sürelerini iyileştirebilirler. </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Buradaki dosyalar, üretim dağıtımında da değişmez. Derleme gereksinimleri yoktur. Uygulamanın ortak ikon, resim gibi dosyalarını tutar.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Web sunucusu için kök dosyaları içerir, başlangıç noktamız olan index.html dosyası da burada bulunur.</a:t>
            </a:r>
          </a:p>
        </p:txBody>
      </p:sp>
      <p:pic>
        <p:nvPicPr>
          <p:cNvPr id="5" name="Picture 4">
            <a:extLst>
              <a:ext uri="{FF2B5EF4-FFF2-40B4-BE49-F238E27FC236}">
                <a16:creationId xmlns:a16="http://schemas.microsoft.com/office/drawing/2014/main" id="{5D039087-5FE0-4CAC-99B2-A19CF1CF3660}"/>
              </a:ext>
            </a:extLst>
          </p:cNvPr>
          <p:cNvPicPr>
            <a:picLocks noChangeAspect="1"/>
          </p:cNvPicPr>
          <p:nvPr/>
        </p:nvPicPr>
        <p:blipFill>
          <a:blip r:embed="rId2"/>
          <a:stretch>
            <a:fillRect/>
          </a:stretch>
        </p:blipFill>
        <p:spPr>
          <a:xfrm>
            <a:off x="6620256" y="2166717"/>
            <a:ext cx="5299519" cy="3061752"/>
          </a:xfrm>
          <a:prstGeom prst="rect">
            <a:avLst/>
          </a:prstGeom>
        </p:spPr>
      </p:pic>
    </p:spTree>
    <p:extLst>
      <p:ext uri="{BB962C8B-B14F-4D97-AF65-F5344CB8AC3E}">
        <p14:creationId xmlns:p14="http://schemas.microsoft.com/office/powerpoint/2010/main" val="330816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713563" y="1284799"/>
            <a:ext cx="5102020"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Yapısı – ‘</a:t>
            </a:r>
            <a:r>
              <a:rPr lang="tr-TR" sz="2400" b="1" dirty="0" err="1">
                <a:solidFill>
                  <a:srgbClr val="02BEC9"/>
                </a:solidFill>
                <a:latin typeface="Centrale Sans Bold" panose="02000000000000000000" pitchFamily="2" charset="0"/>
                <a:cs typeface="Arial" panose="020B0604020202020204" pitchFamily="34" charset="0"/>
              </a:rPr>
              <a:t>src</a:t>
            </a:r>
            <a:r>
              <a:rPr lang="tr-TR" sz="2400" b="1" dirty="0">
                <a:solidFill>
                  <a:srgbClr val="02BEC9"/>
                </a:solidFill>
                <a:latin typeface="Centrale Sans Bold" panose="02000000000000000000" pitchFamily="2" charset="0"/>
                <a:cs typeface="Arial" panose="020B0604020202020204" pitchFamily="34" charset="0"/>
              </a:rPr>
              <a:t>’ Klasörü</a:t>
            </a:r>
          </a:p>
        </p:txBody>
      </p:sp>
      <p:sp>
        <p:nvSpPr>
          <p:cNvPr id="4" name="Dikdörtgen 3">
            <a:extLst>
              <a:ext uri="{FF2B5EF4-FFF2-40B4-BE49-F238E27FC236}">
                <a16:creationId xmlns:a16="http://schemas.microsoft.com/office/drawing/2014/main" id="{770276BF-0453-4255-8F40-019058CBE545}"/>
              </a:ext>
            </a:extLst>
          </p:cNvPr>
          <p:cNvSpPr/>
          <p:nvPr/>
        </p:nvSpPr>
        <p:spPr>
          <a:xfrm>
            <a:off x="487680" y="1947440"/>
            <a:ext cx="6047232" cy="3428759"/>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Komponentlerin</a:t>
            </a:r>
            <a:r>
              <a:rPr lang="tr-TR" dirty="0">
                <a:solidFill>
                  <a:srgbClr val="002855"/>
                </a:solidFill>
                <a:cs typeface="Arial" panose="020B0604020202020204" pitchFamily="34" charset="0"/>
              </a:rPr>
              <a:t> ve kaynak kodların bulunduğu klasördür. İşin çoğu bu klasörde gerçekleşir. </a:t>
            </a:r>
          </a:p>
          <a:p>
            <a:pPr marL="95250">
              <a:lnSpc>
                <a:spcPct val="110000"/>
              </a:lnSpc>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b="1" dirty="0">
                <a:solidFill>
                  <a:srgbClr val="002855"/>
                </a:solidFill>
                <a:cs typeface="Arial" panose="020B0604020202020204" pitchFamily="34" charset="0"/>
              </a:rPr>
              <a:t>index.js</a:t>
            </a:r>
          </a:p>
          <a:p>
            <a:pPr marL="990600" lvl="1" indent="-438150">
              <a:lnSpc>
                <a:spcPct val="110000"/>
              </a:lnSpc>
              <a:buFont typeface="Arial" panose="020B0604020202020204" pitchFamily="34" charset="0"/>
              <a:buChar char="•"/>
            </a:pPr>
            <a:r>
              <a:rPr lang="tr-TR" dirty="0">
                <a:solidFill>
                  <a:srgbClr val="002855"/>
                </a:solidFill>
                <a:cs typeface="Arial" panose="020B0604020202020204" pitchFamily="34" charset="0"/>
              </a:rPr>
              <a:t>index.html dosyasında belirttiğim </a:t>
            </a:r>
            <a:r>
              <a:rPr lang="tr-TR" dirty="0" err="1">
                <a:solidFill>
                  <a:srgbClr val="002855"/>
                </a:solidFill>
                <a:cs typeface="Arial" panose="020B0604020202020204" pitchFamily="34" charset="0"/>
              </a:rPr>
              <a:t>id</a:t>
            </a:r>
            <a:r>
              <a:rPr lang="tr-TR" dirty="0">
                <a:solidFill>
                  <a:srgbClr val="002855"/>
                </a:solidFill>
                <a:cs typeface="Arial" panose="020B0604020202020204" pitchFamily="34" charset="0"/>
              </a:rPr>
              <a:t>=”</a:t>
            </a:r>
            <a:r>
              <a:rPr lang="tr-TR" dirty="0" err="1">
                <a:solidFill>
                  <a:srgbClr val="002855"/>
                </a:solidFill>
                <a:cs typeface="Arial" panose="020B0604020202020204" pitchFamily="34" charset="0"/>
              </a:rPr>
              <a:t>root</a:t>
            </a:r>
            <a:r>
              <a:rPr lang="tr-TR" dirty="0">
                <a:solidFill>
                  <a:srgbClr val="002855"/>
                </a:solidFill>
                <a:cs typeface="Arial" panose="020B0604020202020204" pitchFamily="34" charset="0"/>
              </a:rPr>
              <a:t>” olan div içerisine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komponentlerimizin</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edileceği başlangıç noktasıdır. Tüm </a:t>
            </a:r>
            <a:r>
              <a:rPr lang="tr-TR" dirty="0" err="1">
                <a:solidFill>
                  <a:srgbClr val="002855"/>
                </a:solidFill>
                <a:cs typeface="Arial" panose="020B0604020202020204" pitchFamily="34" charset="0"/>
              </a:rPr>
              <a:t>komponentler</a:t>
            </a:r>
            <a:r>
              <a:rPr lang="tr-TR" dirty="0">
                <a:solidFill>
                  <a:srgbClr val="002855"/>
                </a:solidFill>
                <a:cs typeface="Arial" panose="020B0604020202020204" pitchFamily="34" charset="0"/>
              </a:rPr>
              <a:t> için bir giriş noktası olmalıdır o giriş noktası burasıdır, buradan bir </a:t>
            </a:r>
            <a:r>
              <a:rPr lang="tr-TR" dirty="0" err="1">
                <a:solidFill>
                  <a:srgbClr val="002855"/>
                </a:solidFill>
                <a:cs typeface="Arial" panose="020B0604020202020204" pitchFamily="34" charset="0"/>
              </a:rPr>
              <a:t>komponenti</a:t>
            </a:r>
            <a:r>
              <a:rPr lang="tr-TR" dirty="0">
                <a:solidFill>
                  <a:srgbClr val="002855"/>
                </a:solidFill>
                <a:cs typeface="Arial" panose="020B0604020202020204" pitchFamily="34" charset="0"/>
              </a:rPr>
              <a:t> eklersiniz ve diğerlerini de o </a:t>
            </a:r>
            <a:r>
              <a:rPr lang="tr-TR" dirty="0" err="1">
                <a:solidFill>
                  <a:srgbClr val="002855"/>
                </a:solidFill>
                <a:cs typeface="Arial" panose="020B0604020202020204" pitchFamily="34" charset="0"/>
              </a:rPr>
              <a:t>komponentin</a:t>
            </a:r>
            <a:r>
              <a:rPr lang="tr-TR" dirty="0">
                <a:solidFill>
                  <a:srgbClr val="002855"/>
                </a:solidFill>
                <a:cs typeface="Arial" panose="020B0604020202020204" pitchFamily="34" charset="0"/>
              </a:rPr>
              <a:t> altına ekleyerek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işlemine dahil edersiniz.</a:t>
            </a:r>
          </a:p>
        </p:txBody>
      </p:sp>
      <p:pic>
        <p:nvPicPr>
          <p:cNvPr id="7" name="Picture 6">
            <a:extLst>
              <a:ext uri="{FF2B5EF4-FFF2-40B4-BE49-F238E27FC236}">
                <a16:creationId xmlns:a16="http://schemas.microsoft.com/office/drawing/2014/main" id="{9BF3BFDC-1626-4EAC-9B72-10FD43064F0F}"/>
              </a:ext>
            </a:extLst>
          </p:cNvPr>
          <p:cNvPicPr>
            <a:picLocks noChangeAspect="1"/>
          </p:cNvPicPr>
          <p:nvPr/>
        </p:nvPicPr>
        <p:blipFill>
          <a:blip r:embed="rId3"/>
          <a:stretch>
            <a:fillRect/>
          </a:stretch>
        </p:blipFill>
        <p:spPr>
          <a:xfrm>
            <a:off x="7580376" y="1947440"/>
            <a:ext cx="4419600" cy="3648075"/>
          </a:xfrm>
          <a:prstGeom prst="rect">
            <a:avLst/>
          </a:prstGeom>
        </p:spPr>
      </p:pic>
      <p:sp>
        <p:nvSpPr>
          <p:cNvPr id="8" name="Rectangle: Rounded Corners 7">
            <a:extLst>
              <a:ext uri="{FF2B5EF4-FFF2-40B4-BE49-F238E27FC236}">
                <a16:creationId xmlns:a16="http://schemas.microsoft.com/office/drawing/2014/main" id="{F7E40329-9E14-4050-869A-6BF04034FE74}"/>
              </a:ext>
            </a:extLst>
          </p:cNvPr>
          <p:cNvSpPr/>
          <p:nvPr/>
        </p:nvSpPr>
        <p:spPr>
          <a:xfrm>
            <a:off x="7714488" y="1984016"/>
            <a:ext cx="1929384" cy="210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Rounded Corners 8">
            <a:extLst>
              <a:ext uri="{FF2B5EF4-FFF2-40B4-BE49-F238E27FC236}">
                <a16:creationId xmlns:a16="http://schemas.microsoft.com/office/drawing/2014/main" id="{1F9C377B-2044-46FC-B8C4-6F11139E8DA4}"/>
              </a:ext>
            </a:extLst>
          </p:cNvPr>
          <p:cNvSpPr/>
          <p:nvPr/>
        </p:nvSpPr>
        <p:spPr>
          <a:xfrm>
            <a:off x="7714488" y="3429000"/>
            <a:ext cx="1929384" cy="210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18652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713563" y="1284799"/>
            <a:ext cx="5102020"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Yapısı – App.js</a:t>
            </a:r>
          </a:p>
        </p:txBody>
      </p:sp>
      <p:sp>
        <p:nvSpPr>
          <p:cNvPr id="4" name="Dikdörtgen 3">
            <a:extLst>
              <a:ext uri="{FF2B5EF4-FFF2-40B4-BE49-F238E27FC236}">
                <a16:creationId xmlns:a16="http://schemas.microsoft.com/office/drawing/2014/main" id="{770276BF-0453-4255-8F40-019058CBE545}"/>
              </a:ext>
            </a:extLst>
          </p:cNvPr>
          <p:cNvSpPr/>
          <p:nvPr/>
        </p:nvSpPr>
        <p:spPr>
          <a:xfrm>
            <a:off x="487680" y="1947440"/>
            <a:ext cx="6047232" cy="2209964"/>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uygulamamızın başlangıç </a:t>
            </a:r>
            <a:r>
              <a:rPr lang="tr-TR" dirty="0" err="1">
                <a:solidFill>
                  <a:srgbClr val="002855"/>
                </a:solidFill>
                <a:cs typeface="Arial" panose="020B0604020202020204" pitchFamily="34" charset="0"/>
              </a:rPr>
              <a:t>komponentidir</a:t>
            </a:r>
            <a:r>
              <a:rPr lang="tr-TR" dirty="0">
                <a:solidFill>
                  <a:srgbClr val="002855"/>
                </a:solidFill>
                <a:cs typeface="Arial" panose="020B0604020202020204" pitchFamily="34" charset="0"/>
              </a:rPr>
              <a:t>.</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Tüm </a:t>
            </a:r>
            <a:r>
              <a:rPr lang="tr-TR" dirty="0" err="1">
                <a:solidFill>
                  <a:srgbClr val="002855"/>
                </a:solidFill>
                <a:cs typeface="Arial" panose="020B0604020202020204" pitchFamily="34" charset="0"/>
              </a:rPr>
              <a:t>komponentler</a:t>
            </a:r>
            <a:r>
              <a:rPr lang="tr-TR" dirty="0">
                <a:solidFill>
                  <a:srgbClr val="002855"/>
                </a:solidFill>
                <a:cs typeface="Arial" panose="020B0604020202020204" pitchFamily="34" charset="0"/>
              </a:rPr>
              <a:t> bu başlangıç noktasından türer.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Index.js’de</a:t>
            </a:r>
            <a:r>
              <a:rPr lang="tr-TR" dirty="0">
                <a:solidFill>
                  <a:srgbClr val="002855"/>
                </a:solidFill>
                <a:cs typeface="Arial" panose="020B0604020202020204" pitchFamily="34" charset="0"/>
              </a:rPr>
              <a:t> tanımlanır ve buradan çağrılır.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Typescript</a:t>
            </a:r>
            <a:r>
              <a:rPr lang="tr-TR" dirty="0">
                <a:solidFill>
                  <a:srgbClr val="002855"/>
                </a:solidFill>
                <a:cs typeface="Arial" panose="020B0604020202020204" pitchFamily="34" charset="0"/>
              </a:rPr>
              <a:t> : </a:t>
            </a:r>
            <a:r>
              <a:rPr lang="tr-TR" dirty="0" err="1">
                <a:solidFill>
                  <a:srgbClr val="002855"/>
                </a:solidFill>
                <a:cs typeface="Arial" panose="020B0604020202020204" pitchFamily="34" charset="0"/>
              </a:rPr>
              <a:t>App.tsx</a:t>
            </a:r>
            <a:r>
              <a:rPr lang="tr-TR" dirty="0">
                <a:solidFill>
                  <a:srgbClr val="002855"/>
                </a:solidFill>
                <a:cs typeface="Arial" panose="020B0604020202020204" pitchFamily="34" charset="0"/>
              </a:rPr>
              <a:t> *</a:t>
            </a:r>
          </a:p>
        </p:txBody>
      </p:sp>
      <p:pic>
        <p:nvPicPr>
          <p:cNvPr id="3" name="Picture 2">
            <a:extLst>
              <a:ext uri="{FF2B5EF4-FFF2-40B4-BE49-F238E27FC236}">
                <a16:creationId xmlns:a16="http://schemas.microsoft.com/office/drawing/2014/main" id="{BBD6A5BC-A314-46F5-8BC8-A023BAC9800C}"/>
              </a:ext>
            </a:extLst>
          </p:cNvPr>
          <p:cNvPicPr>
            <a:picLocks noChangeAspect="1"/>
          </p:cNvPicPr>
          <p:nvPr/>
        </p:nvPicPr>
        <p:blipFill>
          <a:blip r:embed="rId2"/>
          <a:stretch>
            <a:fillRect/>
          </a:stretch>
        </p:blipFill>
        <p:spPr>
          <a:xfrm>
            <a:off x="6790233" y="820865"/>
            <a:ext cx="4341064" cy="4839642"/>
          </a:xfrm>
          <a:prstGeom prst="rect">
            <a:avLst/>
          </a:prstGeom>
        </p:spPr>
      </p:pic>
    </p:spTree>
    <p:extLst>
      <p:ext uri="{BB962C8B-B14F-4D97-AF65-F5344CB8AC3E}">
        <p14:creationId xmlns:p14="http://schemas.microsoft.com/office/powerpoint/2010/main" val="412646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8546C-0573-4F49-A8B2-12110446905F}"/>
              </a:ext>
            </a:extLst>
          </p:cNvPr>
          <p:cNvPicPr>
            <a:picLocks noChangeAspect="1"/>
          </p:cNvPicPr>
          <p:nvPr/>
        </p:nvPicPr>
        <p:blipFill>
          <a:blip r:embed="rId3"/>
          <a:stretch>
            <a:fillRect/>
          </a:stretch>
        </p:blipFill>
        <p:spPr>
          <a:xfrm>
            <a:off x="0" y="0"/>
            <a:ext cx="12186584" cy="6858000"/>
          </a:xfrm>
          <a:prstGeom prst="rect">
            <a:avLst/>
          </a:prstGeom>
        </p:spPr>
      </p:pic>
      <p:sp>
        <p:nvSpPr>
          <p:cNvPr id="13" name="Isosceles Triangle 12">
            <a:extLst>
              <a:ext uri="{FF2B5EF4-FFF2-40B4-BE49-F238E27FC236}">
                <a16:creationId xmlns:a16="http://schemas.microsoft.com/office/drawing/2014/main" id="{8DDF46BF-C9E2-43FE-8243-A0993850E130}"/>
              </a:ext>
            </a:extLst>
          </p:cNvPr>
          <p:cNvSpPr/>
          <p:nvPr/>
        </p:nvSpPr>
        <p:spPr>
          <a:xfrm rot="5400000">
            <a:off x="1020545" y="766747"/>
            <a:ext cx="458693" cy="395425"/>
          </a:xfrm>
          <a:prstGeom prst="triangle">
            <a:avLst/>
          </a:prstGeom>
          <a:solidFill>
            <a:srgbClr val="002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Isosceles Triangle 14">
            <a:extLst>
              <a:ext uri="{FF2B5EF4-FFF2-40B4-BE49-F238E27FC236}">
                <a16:creationId xmlns:a16="http://schemas.microsoft.com/office/drawing/2014/main" id="{AA65B9AF-1726-4195-B48B-12B28E54870D}"/>
              </a:ext>
            </a:extLst>
          </p:cNvPr>
          <p:cNvSpPr/>
          <p:nvPr/>
        </p:nvSpPr>
        <p:spPr>
          <a:xfrm rot="5400000">
            <a:off x="353316" y="411565"/>
            <a:ext cx="750631" cy="647095"/>
          </a:xfrm>
          <a:prstGeom prst="triangle">
            <a:avLst/>
          </a:prstGeom>
          <a:solidFill>
            <a:srgbClr val="05B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7" name="Footer Placeholder 16">
            <a:extLst>
              <a:ext uri="{FF2B5EF4-FFF2-40B4-BE49-F238E27FC236}">
                <a16:creationId xmlns:a16="http://schemas.microsoft.com/office/drawing/2014/main" id="{C7A26400-EFCB-4F72-B34C-318A0D7E1FCA}"/>
              </a:ext>
            </a:extLst>
          </p:cNvPr>
          <p:cNvSpPr>
            <a:spLocks noGrp="1"/>
          </p:cNvSpPr>
          <p:nvPr>
            <p:ph type="ftr" sz="quarter" idx="11"/>
          </p:nvPr>
        </p:nvSpPr>
        <p:spPr/>
        <p:txBody>
          <a:bodyPr anchor="ctr" anchorCtr="1"/>
          <a:lstStyle/>
          <a:p>
            <a:r>
              <a:rPr lang="tr-TR" sz="1000">
                <a:solidFill>
                  <a:srgbClr val="3366FF">
                    <a:alpha val="50000"/>
                  </a:srgbClr>
                </a:solidFill>
              </a:rPr>
              <a:t>TürkTelekom | Dahili | Kişisel Veri İçermez </a:t>
            </a:r>
            <a:endParaRPr lang="tr-TR" sz="1000" dirty="0">
              <a:solidFill>
                <a:srgbClr val="3366FF">
                  <a:alpha val="50000"/>
                </a:srgbClr>
              </a:solidFill>
            </a:endParaRPr>
          </a:p>
        </p:txBody>
      </p:sp>
      <p:sp>
        <p:nvSpPr>
          <p:cNvPr id="2" name="TextBox 1">
            <a:extLst>
              <a:ext uri="{FF2B5EF4-FFF2-40B4-BE49-F238E27FC236}">
                <a16:creationId xmlns:a16="http://schemas.microsoft.com/office/drawing/2014/main" id="{F5A812F2-E544-4626-A48A-46FA57CA0D67}"/>
              </a:ext>
            </a:extLst>
          </p:cNvPr>
          <p:cNvSpPr txBox="1"/>
          <p:nvPr/>
        </p:nvSpPr>
        <p:spPr>
          <a:xfrm>
            <a:off x="1767165" y="2657785"/>
            <a:ext cx="5344706" cy="2923877"/>
          </a:xfrm>
          <a:prstGeom prst="rect">
            <a:avLst/>
          </a:prstGeom>
          <a:noFill/>
        </p:spPr>
        <p:txBody>
          <a:bodyPr wrap="square" rtlCol="0">
            <a:spAutoFit/>
          </a:bodyPr>
          <a:lstStyle/>
          <a:p>
            <a:pPr>
              <a:buClr>
                <a:schemeClr val="bg2">
                  <a:lumMod val="50000"/>
                </a:schemeClr>
              </a:buClr>
            </a:pPr>
            <a:r>
              <a:rPr lang="tr-TR" sz="1600" b="1" dirty="0">
                <a:solidFill>
                  <a:srgbClr val="05B5C2"/>
                </a:solidFill>
                <a:latin typeface="Bahnschrift" panose="020B0502040204020203" pitchFamily="34" charset="0"/>
              </a:rPr>
              <a:t>EXPERIENCE</a:t>
            </a:r>
            <a:endParaRPr lang="tr-TR" sz="1400" b="1"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BELBİM</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Intern</a:t>
            </a:r>
            <a:endParaRPr lang="tr-TR" sz="1400" dirty="0">
              <a:latin typeface="Bahnschrift" panose="020B0502040204020203" pitchFamily="34" charset="0"/>
            </a:endParaRP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err="1">
                <a:latin typeface="Bahnschrift" panose="020B0502040204020203" pitchFamily="34" charset="0"/>
              </a:rPr>
              <a:t>Turkcell</a:t>
            </a:r>
            <a:r>
              <a:rPr lang="tr-TR" sz="1400" b="1" dirty="0">
                <a:latin typeface="Bahnschrift" panose="020B0502040204020203" pitchFamily="34" charset="0"/>
              </a:rPr>
              <a:t> </a:t>
            </a:r>
            <a:r>
              <a:rPr lang="tr-TR" sz="1400" b="1" dirty="0" err="1">
                <a:latin typeface="Bahnschrift" panose="020B0502040204020203" pitchFamily="34" charset="0"/>
              </a:rPr>
              <a:t>Technology</a:t>
            </a:r>
            <a:endParaRPr lang="tr-TR" sz="1400" b="1"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Software </a:t>
            </a:r>
            <a:r>
              <a:rPr lang="tr-TR" sz="1400" dirty="0" err="1">
                <a:latin typeface="Bahnschrift" panose="020B0502040204020203" pitchFamily="34" charset="0"/>
              </a:rPr>
              <a:t>Intern</a:t>
            </a:r>
            <a:endParaRPr lang="tr-TR" sz="1400" dirty="0">
              <a:latin typeface="Bahnschrift" panose="020B0502040204020203" pitchFamily="34" charset="0"/>
            </a:endParaRP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Kuveyt Türk</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Software Developer (PT) </a:t>
            </a: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Türk Telekom</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Software Developer </a:t>
            </a:r>
            <a:r>
              <a:rPr lang="tr-TR" sz="1400" dirty="0" err="1">
                <a:latin typeface="Bahnschrift" panose="020B0502040204020203" pitchFamily="34" charset="0"/>
              </a:rPr>
              <a:t>Assistant</a:t>
            </a:r>
            <a:r>
              <a:rPr lang="tr-TR" sz="1400" dirty="0">
                <a:latin typeface="Bahnschrift" panose="020B0502040204020203" pitchFamily="34" charset="0"/>
              </a:rPr>
              <a:t> </a:t>
            </a:r>
            <a:r>
              <a:rPr lang="tr-TR" sz="1400" dirty="0" err="1">
                <a:latin typeface="Bahnschrift" panose="020B0502040204020203" pitchFamily="34" charset="0"/>
              </a:rPr>
              <a:t>Specialist</a:t>
            </a:r>
            <a:endParaRPr lang="tr-TR" sz="1400"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Senior</a:t>
            </a:r>
            <a:r>
              <a:rPr lang="tr-TR" sz="1400" dirty="0">
                <a:latin typeface="Bahnschrift" panose="020B0502040204020203" pitchFamily="34" charset="0"/>
              </a:rPr>
              <a:t> Software </a:t>
            </a:r>
            <a:r>
              <a:rPr lang="tr-TR" sz="1400" dirty="0" err="1">
                <a:latin typeface="Bahnschrift" panose="020B0502040204020203" pitchFamily="34" charset="0"/>
              </a:rPr>
              <a:t>Engineer</a:t>
            </a:r>
            <a:endParaRPr lang="tr-TR" sz="1400" dirty="0">
              <a:latin typeface="Bahnschrift" panose="020B0502040204020203" pitchFamily="34" charset="0"/>
            </a:endParaRPr>
          </a:p>
        </p:txBody>
      </p:sp>
      <p:sp>
        <p:nvSpPr>
          <p:cNvPr id="14" name="TextBox 13">
            <a:extLst>
              <a:ext uri="{FF2B5EF4-FFF2-40B4-BE49-F238E27FC236}">
                <a16:creationId xmlns:a16="http://schemas.microsoft.com/office/drawing/2014/main" id="{FC0097A7-95E8-4550-B80E-A54C670CA0AF}"/>
              </a:ext>
            </a:extLst>
          </p:cNvPr>
          <p:cNvSpPr txBox="1"/>
          <p:nvPr/>
        </p:nvSpPr>
        <p:spPr>
          <a:xfrm>
            <a:off x="1875539" y="729548"/>
            <a:ext cx="4546130" cy="984885"/>
          </a:xfrm>
          <a:prstGeom prst="rect">
            <a:avLst/>
          </a:prstGeom>
          <a:noFill/>
        </p:spPr>
        <p:txBody>
          <a:bodyPr wrap="square" rtlCol="0">
            <a:spAutoFit/>
          </a:bodyPr>
          <a:lstStyle/>
          <a:p>
            <a:pPr>
              <a:buClr>
                <a:schemeClr val="bg2">
                  <a:lumMod val="50000"/>
                </a:schemeClr>
              </a:buClr>
            </a:pPr>
            <a:r>
              <a:rPr lang="tr-TR" sz="1600" b="1" dirty="0">
                <a:solidFill>
                  <a:srgbClr val="05B5C2"/>
                </a:solidFill>
                <a:latin typeface="Bahnschrift" panose="020B0502040204020203" pitchFamily="34" charset="0"/>
              </a:rPr>
              <a:t>EDUCATION</a:t>
            </a: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İstanbul </a:t>
            </a:r>
            <a:r>
              <a:rPr lang="tr-TR" sz="1400" b="1" dirty="0" err="1">
                <a:latin typeface="Bahnschrift" panose="020B0502040204020203" pitchFamily="34" charset="0"/>
              </a:rPr>
              <a:t>University</a:t>
            </a:r>
            <a:r>
              <a:rPr lang="tr-TR" sz="1400" b="1" dirty="0">
                <a:latin typeface="Bahnschrift" panose="020B0502040204020203" pitchFamily="34" charset="0"/>
              </a:rPr>
              <a:t> </a:t>
            </a:r>
            <a:r>
              <a:rPr lang="tr-TR" sz="1400" dirty="0">
                <a:latin typeface="Bahnschrift" panose="020B0502040204020203" pitchFamily="34" charset="0"/>
              </a:rPr>
              <a:t>– </a:t>
            </a:r>
            <a:r>
              <a:rPr lang="tr-TR" sz="1400" dirty="0" err="1">
                <a:latin typeface="Bahnschrift" panose="020B0502040204020203" pitchFamily="34" charset="0"/>
              </a:rPr>
              <a:t>Computer</a:t>
            </a:r>
            <a:r>
              <a:rPr lang="tr-TR" sz="1400" dirty="0">
                <a:latin typeface="Bahnschrift" panose="020B0502040204020203" pitchFamily="34" charset="0"/>
              </a:rPr>
              <a:t> </a:t>
            </a:r>
            <a:r>
              <a:rPr lang="tr-TR" sz="1400" dirty="0" err="1">
                <a:latin typeface="Bahnschrift" panose="020B0502040204020203" pitchFamily="34" charset="0"/>
              </a:rPr>
              <a:t>Engineering</a:t>
            </a: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Yıldız Technical </a:t>
            </a:r>
            <a:r>
              <a:rPr lang="tr-TR" sz="1400" b="1" dirty="0" err="1">
                <a:latin typeface="Bahnschrift" panose="020B0502040204020203" pitchFamily="34" charset="0"/>
              </a:rPr>
              <a:t>University</a:t>
            </a:r>
            <a:r>
              <a:rPr lang="tr-TR" sz="1400" b="1" dirty="0">
                <a:latin typeface="Bahnschrift" panose="020B0502040204020203" pitchFamily="34" charset="0"/>
              </a:rPr>
              <a:t> </a:t>
            </a:r>
            <a:r>
              <a:rPr lang="tr-TR" sz="1400" dirty="0">
                <a:latin typeface="Bahnschrift" panose="020B0502040204020203" pitchFamily="34" charset="0"/>
              </a:rPr>
              <a:t>– </a:t>
            </a:r>
            <a:r>
              <a:rPr lang="tr-TR" sz="1400" dirty="0" err="1">
                <a:latin typeface="Bahnschrift" panose="020B0502040204020203" pitchFamily="34" charset="0"/>
              </a:rPr>
              <a:t>Computer</a:t>
            </a:r>
            <a:r>
              <a:rPr lang="tr-TR" sz="1400" dirty="0">
                <a:latin typeface="Bahnschrift" panose="020B0502040204020203" pitchFamily="34" charset="0"/>
              </a:rPr>
              <a:t> </a:t>
            </a:r>
            <a:r>
              <a:rPr lang="tr-TR" sz="1400" dirty="0" err="1">
                <a:latin typeface="Bahnschrift" panose="020B0502040204020203" pitchFamily="34" charset="0"/>
              </a:rPr>
              <a:t>Engineering</a:t>
            </a:r>
            <a:r>
              <a:rPr lang="tr-TR" sz="1400" dirty="0">
                <a:latin typeface="Bahnschrift" panose="020B0502040204020203" pitchFamily="34" charset="0"/>
              </a:rPr>
              <a:t> (</a:t>
            </a:r>
            <a:r>
              <a:rPr lang="tr-TR" sz="1400" dirty="0" err="1">
                <a:latin typeface="Bahnschrift" panose="020B0502040204020203" pitchFamily="34" charset="0"/>
              </a:rPr>
              <a:t>MSc</a:t>
            </a:r>
            <a:r>
              <a:rPr lang="tr-TR" sz="1400" dirty="0">
                <a:latin typeface="Bahnschrift" panose="020B0502040204020203" pitchFamily="34" charset="0"/>
              </a:rPr>
              <a:t>)</a:t>
            </a:r>
          </a:p>
        </p:txBody>
      </p:sp>
      <p:cxnSp>
        <p:nvCxnSpPr>
          <p:cNvPr id="4" name="Straight Connector 3">
            <a:extLst>
              <a:ext uri="{FF2B5EF4-FFF2-40B4-BE49-F238E27FC236}">
                <a16:creationId xmlns:a16="http://schemas.microsoft.com/office/drawing/2014/main" id="{D67774CD-E06E-486B-B8DA-EA71B72103F4}"/>
              </a:ext>
            </a:extLst>
          </p:cNvPr>
          <p:cNvCxnSpPr>
            <a:cxnSpLocks/>
          </p:cNvCxnSpPr>
          <p:nvPr/>
        </p:nvCxnSpPr>
        <p:spPr>
          <a:xfrm>
            <a:off x="0" y="2304288"/>
            <a:ext cx="7595616" cy="0"/>
          </a:xfrm>
          <a:prstGeom prst="line">
            <a:avLst/>
          </a:prstGeom>
          <a:ln w="12700">
            <a:solidFill>
              <a:srgbClr val="00345D"/>
            </a:solidFill>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D508AB4B-5C03-4DF7-82E2-59974AD87DE6}"/>
              </a:ext>
            </a:extLst>
          </p:cNvPr>
          <p:cNvSpPr txBox="1"/>
          <p:nvPr/>
        </p:nvSpPr>
        <p:spPr>
          <a:xfrm>
            <a:off x="8216303" y="708757"/>
            <a:ext cx="4546130" cy="5293757"/>
          </a:xfrm>
          <a:prstGeom prst="rect">
            <a:avLst/>
          </a:prstGeom>
          <a:noFill/>
        </p:spPr>
        <p:txBody>
          <a:bodyPr wrap="square" rtlCol="0">
            <a:spAutoFit/>
          </a:bodyPr>
          <a:lstStyle/>
          <a:p>
            <a:pPr>
              <a:buClr>
                <a:schemeClr val="bg2">
                  <a:lumMod val="50000"/>
                </a:schemeClr>
              </a:buClr>
            </a:pPr>
            <a:r>
              <a:rPr lang="tr-TR" sz="1600" b="1" dirty="0">
                <a:solidFill>
                  <a:srgbClr val="05B5C2"/>
                </a:solidFill>
                <a:latin typeface="Bahnschrift" panose="020B0502040204020203" pitchFamily="34" charset="0"/>
              </a:rPr>
              <a:t>WORKING FIELDS</a:t>
            </a:r>
          </a:p>
          <a:p>
            <a:pPr marL="285750" indent="-285750">
              <a:buClr>
                <a:schemeClr val="bg2">
                  <a:lumMod val="50000"/>
                </a:schemeClr>
              </a:buClr>
              <a:buFont typeface="Arial" panose="020B0604020202020204" pitchFamily="34" charset="0"/>
              <a:buChar char="•"/>
            </a:pPr>
            <a:r>
              <a:rPr lang="tr-TR" sz="1400" b="1" dirty="0" err="1">
                <a:latin typeface="Bahnschrift" panose="020B0502040204020203" pitchFamily="34" charset="0"/>
              </a:rPr>
              <a:t>Backend</a:t>
            </a:r>
            <a:endParaRPr lang="tr-TR" sz="1400" b="1"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C# , .NET , WCF</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SOAP/REST</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Java</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Spring </a:t>
            </a:r>
            <a:r>
              <a:rPr lang="tr-TR" sz="1400" dirty="0" err="1">
                <a:latin typeface="Bahnschrift" panose="020B0502040204020203" pitchFamily="34" charset="0"/>
              </a:rPr>
              <a:t>Boot</a:t>
            </a:r>
            <a:endParaRPr lang="tr-TR" sz="1400" dirty="0">
              <a:latin typeface="Bahnschrift" panose="020B0502040204020203" pitchFamily="34" charset="0"/>
            </a:endParaRP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err="1">
                <a:latin typeface="Bahnschrift" panose="020B0502040204020203" pitchFamily="34" charset="0"/>
              </a:rPr>
              <a:t>Frontend</a:t>
            </a:r>
            <a:endParaRPr lang="tr-TR" sz="1400" b="1"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ASP.NET</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JavaScript</a:t>
            </a:r>
            <a:r>
              <a:rPr lang="tr-TR" sz="1400" dirty="0">
                <a:latin typeface="Bahnschrift" panose="020B0502040204020203" pitchFamily="34" charset="0"/>
              </a:rPr>
              <a:t> – </a:t>
            </a:r>
            <a:r>
              <a:rPr lang="tr-TR" sz="1400" dirty="0" err="1">
                <a:latin typeface="Bahnschrift" panose="020B0502040204020203" pitchFamily="34" charset="0"/>
              </a:rPr>
              <a:t>ReactJS</a:t>
            </a:r>
            <a:endParaRPr lang="tr-TR" sz="1400" dirty="0">
              <a:latin typeface="Bahnschrift" panose="020B0502040204020203" pitchFamily="34" charset="0"/>
            </a:endParaRP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a:latin typeface="Bahnschrift" panose="020B0502040204020203" pitchFamily="34" charset="0"/>
              </a:rPr>
              <a:t>Database</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Oracle</a:t>
            </a:r>
            <a:r>
              <a:rPr lang="tr-TR" sz="1400" dirty="0">
                <a:latin typeface="Bahnschrift" panose="020B0502040204020203" pitchFamily="34" charset="0"/>
              </a:rPr>
              <a:t> SQL</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PL/SQL</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NoSQL</a:t>
            </a:r>
            <a:endParaRPr lang="tr-TR" sz="1400" dirty="0">
              <a:latin typeface="Bahnschrift" panose="020B0502040204020203" pitchFamily="34" charset="0"/>
            </a:endParaRPr>
          </a:p>
          <a:p>
            <a:pPr lvl="1">
              <a:buClr>
                <a:schemeClr val="bg2">
                  <a:lumMod val="50000"/>
                </a:schemeClr>
              </a:buClr>
            </a:pPr>
            <a:endParaRPr lang="tr-TR" sz="1400" dirty="0">
              <a:latin typeface="Bahnschrift" panose="020B0502040204020203" pitchFamily="34" charset="0"/>
            </a:endParaRPr>
          </a:p>
          <a:p>
            <a:pPr marL="285750" indent="-285750">
              <a:buClr>
                <a:schemeClr val="bg2">
                  <a:lumMod val="50000"/>
                </a:schemeClr>
              </a:buClr>
              <a:buFont typeface="Arial" panose="020B0604020202020204" pitchFamily="34" charset="0"/>
              <a:buChar char="•"/>
            </a:pPr>
            <a:r>
              <a:rPr lang="tr-TR" sz="1400" b="1" dirty="0" err="1">
                <a:latin typeface="Bahnschrift" panose="020B0502040204020203" pitchFamily="34" charset="0"/>
              </a:rPr>
              <a:t>Transformation</a:t>
            </a:r>
            <a:endParaRPr lang="tr-TR" sz="1400" b="1"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Microservice</a:t>
            </a:r>
            <a:r>
              <a:rPr lang="tr-TR" sz="1400" dirty="0">
                <a:latin typeface="Bahnschrift" panose="020B0502040204020203" pitchFamily="34" charset="0"/>
              </a:rPr>
              <a:t> Architecture</a:t>
            </a: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DDD / TDD</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Apache</a:t>
            </a:r>
            <a:r>
              <a:rPr lang="tr-TR" sz="1400" dirty="0">
                <a:latin typeface="Bahnschrift" panose="020B0502040204020203" pitchFamily="34" charset="0"/>
              </a:rPr>
              <a:t> Kafka</a:t>
            </a: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Docker</a:t>
            </a:r>
            <a:r>
              <a:rPr lang="tr-TR" sz="1400" dirty="0">
                <a:latin typeface="Bahnschrift" panose="020B0502040204020203" pitchFamily="34" charset="0"/>
              </a:rPr>
              <a:t> / </a:t>
            </a:r>
            <a:r>
              <a:rPr lang="tr-TR" sz="1400" dirty="0" err="1">
                <a:latin typeface="Bahnschrift" panose="020B0502040204020203" pitchFamily="34" charset="0"/>
              </a:rPr>
              <a:t>Kubernetes</a:t>
            </a:r>
            <a:endParaRPr lang="tr-TR" sz="1400"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err="1">
                <a:latin typeface="Bahnschrift" panose="020B0502040204020203" pitchFamily="34" charset="0"/>
              </a:rPr>
              <a:t>Openshift</a:t>
            </a:r>
            <a:endParaRPr lang="tr-TR" sz="1400"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r>
              <a:rPr lang="tr-TR" sz="1400" dirty="0">
                <a:latin typeface="Bahnschrift" panose="020B0502040204020203" pitchFamily="34" charset="0"/>
              </a:rPr>
              <a:t>CI / CD </a:t>
            </a:r>
            <a:r>
              <a:rPr lang="tr-TR" sz="1400" dirty="0" err="1">
                <a:latin typeface="Bahnschrift" panose="020B0502040204020203" pitchFamily="34" charset="0"/>
              </a:rPr>
              <a:t>work</a:t>
            </a:r>
            <a:r>
              <a:rPr lang="tr-TR" sz="1400" dirty="0">
                <a:latin typeface="Bahnschrift" panose="020B0502040204020203" pitchFamily="34" charset="0"/>
              </a:rPr>
              <a:t> </a:t>
            </a:r>
            <a:r>
              <a:rPr lang="tr-TR" sz="1400" dirty="0" err="1">
                <a:latin typeface="Bahnschrift" panose="020B0502040204020203" pitchFamily="34" charset="0"/>
              </a:rPr>
              <a:t>flows</a:t>
            </a:r>
            <a:endParaRPr lang="tr-TR" sz="1400" dirty="0">
              <a:latin typeface="Bahnschrift" panose="020B0502040204020203" pitchFamily="34" charset="0"/>
            </a:endParaRPr>
          </a:p>
          <a:p>
            <a:pPr marL="742950" lvl="1" indent="-285750">
              <a:buClr>
                <a:schemeClr val="bg2">
                  <a:lumMod val="50000"/>
                </a:schemeClr>
              </a:buClr>
              <a:buFont typeface="Arial" panose="020B0604020202020204" pitchFamily="34" charset="0"/>
              <a:buChar char="•"/>
            </a:pPr>
            <a:endParaRPr lang="tr-TR" sz="1400" dirty="0">
              <a:latin typeface="Bahnschrift" panose="020B0502040204020203" pitchFamily="34" charset="0"/>
            </a:endParaRPr>
          </a:p>
        </p:txBody>
      </p:sp>
    </p:spTree>
    <p:extLst>
      <p:ext uri="{BB962C8B-B14F-4D97-AF65-F5344CB8AC3E}">
        <p14:creationId xmlns:p14="http://schemas.microsoft.com/office/powerpoint/2010/main" val="175437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713562" y="1284799"/>
            <a:ext cx="7101509"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a:t>
            </a:r>
            <a:r>
              <a:rPr lang="tr-TR" sz="2400" b="1" dirty="0">
                <a:solidFill>
                  <a:srgbClr val="02BEC9"/>
                </a:solidFill>
                <a:latin typeface="Centrale Sans Bold" panose="02000000000000000000" pitchFamily="2" charset="0"/>
                <a:cs typeface="Arial" panose="020B0604020202020204" pitchFamily="34" charset="0"/>
              </a:rPr>
              <a:t> Proje Yapısı – ‘</a:t>
            </a:r>
            <a:r>
              <a:rPr lang="tr-TR" sz="2400" b="1" dirty="0" err="1">
                <a:solidFill>
                  <a:srgbClr val="02BEC9"/>
                </a:solidFill>
                <a:latin typeface="Centrale Sans Bold" panose="02000000000000000000" pitchFamily="2" charset="0"/>
                <a:cs typeface="Arial" panose="020B0604020202020204" pitchFamily="34" charset="0"/>
              </a:rPr>
              <a:t>package.json</a:t>
            </a:r>
            <a:r>
              <a:rPr lang="tr-TR" sz="2400" b="1" dirty="0">
                <a:solidFill>
                  <a:srgbClr val="02BEC9"/>
                </a:solidFill>
                <a:latin typeface="Centrale Sans Bold" panose="02000000000000000000" pitchFamily="2" charset="0"/>
                <a:cs typeface="Arial" panose="020B0604020202020204" pitchFamily="34" charset="0"/>
              </a:rPr>
              <a:t>’ ve ‘</a:t>
            </a:r>
            <a:r>
              <a:rPr lang="tr-TR" sz="2400" b="1" dirty="0" err="1">
                <a:solidFill>
                  <a:srgbClr val="02BEC9"/>
                </a:solidFill>
                <a:latin typeface="Centrale Sans Bold" panose="02000000000000000000" pitchFamily="2" charset="0"/>
                <a:cs typeface="Arial" panose="020B0604020202020204" pitchFamily="34" charset="0"/>
              </a:rPr>
              <a:t>gitignore</a:t>
            </a:r>
            <a:r>
              <a:rPr lang="tr-TR" sz="2400" b="1" dirty="0">
                <a:solidFill>
                  <a:srgbClr val="02BEC9"/>
                </a:solidFill>
                <a:latin typeface="Centrale Sans Bold" panose="02000000000000000000" pitchFamily="2" charset="0"/>
                <a:cs typeface="Arial" panose="020B0604020202020204" pitchFamily="34" charset="0"/>
              </a:rPr>
              <a:t>’ </a:t>
            </a:r>
          </a:p>
        </p:txBody>
      </p:sp>
      <p:sp>
        <p:nvSpPr>
          <p:cNvPr id="4" name="Dikdörtgen 3">
            <a:extLst>
              <a:ext uri="{FF2B5EF4-FFF2-40B4-BE49-F238E27FC236}">
                <a16:creationId xmlns:a16="http://schemas.microsoft.com/office/drawing/2014/main" id="{770276BF-0453-4255-8F40-019058CBE545}"/>
              </a:ext>
            </a:extLst>
          </p:cNvPr>
          <p:cNvSpPr/>
          <p:nvPr/>
        </p:nvSpPr>
        <p:spPr>
          <a:xfrm>
            <a:off x="487680" y="1947440"/>
            <a:ext cx="9034272" cy="2819362"/>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Package.json</a:t>
            </a:r>
            <a:r>
              <a:rPr lang="tr-TR" dirty="0">
                <a:solidFill>
                  <a:srgbClr val="002855"/>
                </a:solidFill>
                <a:cs typeface="Arial" panose="020B0604020202020204" pitchFamily="34" charset="0"/>
              </a:rPr>
              <a:t> dosyası projenin genel yapılandırma ayarlarını ve projeye eklenen paketleri barındırır. (Bir proje indirildiğinde </a:t>
            </a:r>
            <a:r>
              <a:rPr lang="tr-TR" dirty="0" err="1">
                <a:solidFill>
                  <a:srgbClr val="002855"/>
                </a:solidFill>
                <a:cs typeface="Arial" panose="020B0604020202020204" pitchFamily="34" charset="0"/>
              </a:rPr>
              <a:t>npm</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install</a:t>
            </a:r>
            <a:r>
              <a:rPr lang="tr-TR" dirty="0">
                <a:solidFill>
                  <a:srgbClr val="002855"/>
                </a:solidFill>
                <a:cs typeface="Arial" panose="020B0604020202020204" pitchFamily="34" charset="0"/>
              </a:rPr>
              <a:t> komutu ile gerekli paketler yüklenmelidir)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Package-lock.json</a:t>
            </a:r>
            <a:r>
              <a:rPr lang="tr-TR" dirty="0">
                <a:solidFill>
                  <a:srgbClr val="002855"/>
                </a:solidFill>
                <a:cs typeface="Arial" panose="020B0604020202020204" pitchFamily="34" charset="0"/>
              </a:rPr>
              <a:t> ise projeye eklenen paketlerin tam versiyonlarını ve bağımlılıklarını tutar.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cs typeface="Arial" panose="020B0604020202020204" pitchFamily="34" charset="0"/>
              </a:rPr>
              <a:t>Kaynak kod yönetim </a:t>
            </a:r>
            <a:r>
              <a:rPr lang="tr-TR" dirty="0" err="1">
                <a:solidFill>
                  <a:srgbClr val="002855"/>
                </a:solidFill>
                <a:cs typeface="Arial" panose="020B0604020202020204" pitchFamily="34" charset="0"/>
              </a:rPr>
              <a:t>suncularına</a:t>
            </a:r>
            <a:r>
              <a:rPr lang="tr-TR" dirty="0">
                <a:solidFill>
                  <a:srgbClr val="002855"/>
                </a:solidFill>
                <a:cs typeface="Arial" panose="020B0604020202020204" pitchFamily="34" charset="0"/>
              </a:rPr>
              <a:t> örneğin </a:t>
            </a:r>
            <a:r>
              <a:rPr lang="tr-TR" dirty="0" err="1">
                <a:solidFill>
                  <a:srgbClr val="002855"/>
                </a:solidFill>
                <a:cs typeface="Arial" panose="020B0604020202020204" pitchFamily="34" charset="0"/>
              </a:rPr>
              <a:t>github’a</a:t>
            </a:r>
            <a:r>
              <a:rPr lang="tr-TR" dirty="0">
                <a:solidFill>
                  <a:srgbClr val="002855"/>
                </a:solidFill>
                <a:cs typeface="Arial" panose="020B0604020202020204" pitchFamily="34" charset="0"/>
              </a:rPr>
              <a:t> projeyi </a:t>
            </a:r>
            <a:r>
              <a:rPr lang="tr-TR" dirty="0" err="1">
                <a:solidFill>
                  <a:srgbClr val="002855"/>
                </a:solidFill>
                <a:cs typeface="Arial" panose="020B0604020202020204" pitchFamily="34" charset="0"/>
              </a:rPr>
              <a:t>push</a:t>
            </a:r>
            <a:r>
              <a:rPr lang="tr-TR" dirty="0">
                <a:solidFill>
                  <a:srgbClr val="002855"/>
                </a:solidFill>
                <a:cs typeface="Arial" panose="020B0604020202020204" pitchFamily="34" charset="0"/>
              </a:rPr>
              <a:t> ederken hangi dosya veya klasörlerin </a:t>
            </a:r>
            <a:r>
              <a:rPr lang="tr-TR" dirty="0" err="1">
                <a:solidFill>
                  <a:srgbClr val="002855"/>
                </a:solidFill>
                <a:cs typeface="Arial" panose="020B0604020202020204" pitchFamily="34" charset="0"/>
              </a:rPr>
              <a:t>gözardı</a:t>
            </a:r>
            <a:r>
              <a:rPr lang="tr-TR" dirty="0">
                <a:solidFill>
                  <a:srgbClr val="002855"/>
                </a:solidFill>
                <a:cs typeface="Arial" panose="020B0604020202020204" pitchFamily="34" charset="0"/>
              </a:rPr>
              <a:t> edileceğini, geçileceğini tanımlamak için kullanılan dosya ‘</a:t>
            </a:r>
            <a:r>
              <a:rPr lang="tr-TR" dirty="0" err="1">
                <a:solidFill>
                  <a:srgbClr val="002855"/>
                </a:solidFill>
                <a:cs typeface="Arial" panose="020B0604020202020204" pitchFamily="34" charset="0"/>
              </a:rPr>
              <a:t>gitignore</a:t>
            </a:r>
            <a:r>
              <a:rPr lang="tr-TR" dirty="0">
                <a:solidFill>
                  <a:srgbClr val="002855"/>
                </a:solidFill>
                <a:cs typeface="Arial" panose="020B0604020202020204" pitchFamily="34" charset="0"/>
              </a:rPr>
              <a:t>’ dosyasıdır. </a:t>
            </a:r>
            <a:r>
              <a:rPr lang="tr-TR" dirty="0" err="1">
                <a:solidFill>
                  <a:srgbClr val="002855"/>
                </a:solidFill>
                <a:cs typeface="Arial" panose="020B0604020202020204" pitchFamily="34" charset="0"/>
              </a:rPr>
              <a:t>Örn</a:t>
            </a:r>
            <a:r>
              <a:rPr lang="tr-TR" dirty="0">
                <a:solidFill>
                  <a:srgbClr val="002855"/>
                </a:solidFill>
                <a:cs typeface="Arial" panose="020B0604020202020204" pitchFamily="34" charset="0"/>
              </a:rPr>
              <a:t> : </a:t>
            </a:r>
            <a:r>
              <a:rPr lang="tr-TR" dirty="0" err="1">
                <a:solidFill>
                  <a:srgbClr val="002855"/>
                </a:solidFill>
                <a:cs typeface="Arial" panose="020B0604020202020204" pitchFamily="34" charset="0"/>
              </a:rPr>
              <a:t>node_modules</a:t>
            </a:r>
            <a:r>
              <a:rPr lang="tr-TR" dirty="0">
                <a:solidFill>
                  <a:srgbClr val="002855"/>
                </a:solidFill>
                <a:cs typeface="Arial" panose="020B0604020202020204" pitchFamily="34" charset="0"/>
              </a:rPr>
              <a:t> klasörü.</a:t>
            </a:r>
          </a:p>
        </p:txBody>
      </p:sp>
    </p:spTree>
    <p:extLst>
      <p:ext uri="{BB962C8B-B14F-4D97-AF65-F5344CB8AC3E}">
        <p14:creationId xmlns:p14="http://schemas.microsoft.com/office/powerpoint/2010/main" val="419859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Component</a:t>
            </a:r>
          </a:p>
        </p:txBody>
      </p:sp>
      <p:sp>
        <p:nvSpPr>
          <p:cNvPr id="6" name="Dikdörtgen 3">
            <a:extLst>
              <a:ext uri="{FF2B5EF4-FFF2-40B4-BE49-F238E27FC236}">
                <a16:creationId xmlns:a16="http://schemas.microsoft.com/office/drawing/2014/main" id="{7599E61E-4F9E-4555-B58A-FD62C9FFFEE7}"/>
              </a:ext>
            </a:extLst>
          </p:cNvPr>
          <p:cNvSpPr/>
          <p:nvPr/>
        </p:nvSpPr>
        <p:spPr>
          <a:xfrm>
            <a:off x="1292352" y="2386430"/>
            <a:ext cx="7912608" cy="2209964"/>
          </a:xfrm>
          <a:prstGeom prst="rect">
            <a:avLst/>
          </a:prstGeom>
        </p:spPr>
        <p:txBody>
          <a:bodyPr wrap="square">
            <a:spAutoFit/>
          </a:bodyPr>
          <a:lstStyle/>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Komponentler</a:t>
            </a:r>
            <a:r>
              <a:rPr lang="tr-TR" dirty="0">
                <a:solidFill>
                  <a:srgbClr val="002855"/>
                </a:solidFill>
                <a:cs typeface="Arial" panose="020B0604020202020204" pitchFamily="34" charset="0"/>
              </a:rPr>
              <a:t>, görsel arabirimi tekrar kullanılabilir ve birbirinden bağımsız parçalara ayırıp daha modüler tasarımlar ve kod tekrarını önleyen yapılar kurgulamamıza yardımcı olan kod parçalarıdır. </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Komponent</a:t>
            </a:r>
            <a:r>
              <a:rPr lang="tr-TR" dirty="0">
                <a:solidFill>
                  <a:srgbClr val="002855"/>
                </a:solidFill>
                <a:cs typeface="Arial" panose="020B0604020202020204" pitchFamily="34" charset="0"/>
              </a:rPr>
              <a:t>, temelde bir </a:t>
            </a:r>
            <a:r>
              <a:rPr lang="tr-TR" dirty="0" err="1">
                <a:solidFill>
                  <a:srgbClr val="002855"/>
                </a:solidFill>
                <a:cs typeface="Arial" panose="020B0604020202020204" pitchFamily="34" charset="0"/>
              </a:rPr>
              <a:t>javascript</a:t>
            </a:r>
            <a:r>
              <a:rPr lang="tr-TR" dirty="0">
                <a:solidFill>
                  <a:srgbClr val="002855"/>
                </a:solidFill>
                <a:cs typeface="Arial" panose="020B0604020202020204" pitchFamily="34" charset="0"/>
              </a:rPr>
              <a:t> dosyasıdır.</a:t>
            </a:r>
          </a:p>
          <a:p>
            <a:pPr marL="533400" indent="-4381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cs typeface="Arial" panose="020B0604020202020204" pitchFamily="34" charset="0"/>
              </a:rPr>
              <a:t>Props</a:t>
            </a:r>
            <a:r>
              <a:rPr lang="tr-TR" dirty="0">
                <a:solidFill>
                  <a:srgbClr val="002855"/>
                </a:solidFill>
                <a:cs typeface="Arial" panose="020B0604020202020204" pitchFamily="34" charset="0"/>
              </a:rPr>
              <a:t> sadece yukarıdan aşağıya aktarılabilir. Yani tek yönlüdür. </a:t>
            </a:r>
            <a:r>
              <a:rPr lang="tr-TR" dirty="0" err="1">
                <a:solidFill>
                  <a:srgbClr val="002855"/>
                </a:solidFill>
                <a:cs typeface="Arial" panose="020B0604020202020204" pitchFamily="34" charset="0"/>
              </a:rPr>
              <a:t>Parent</a:t>
            </a:r>
            <a:r>
              <a:rPr lang="tr-TR" dirty="0">
                <a:solidFill>
                  <a:srgbClr val="002855"/>
                </a:solidFill>
                <a:cs typeface="Arial" panose="020B0604020202020204" pitchFamily="34" charset="0"/>
              </a:rPr>
              <a:t> -&gt; Child</a:t>
            </a:r>
          </a:p>
        </p:txBody>
      </p:sp>
    </p:spTree>
    <p:extLst>
      <p:ext uri="{BB962C8B-B14F-4D97-AF65-F5344CB8AC3E}">
        <p14:creationId xmlns:p14="http://schemas.microsoft.com/office/powerpoint/2010/main" val="52448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Component</a:t>
            </a:r>
          </a:p>
        </p:txBody>
      </p:sp>
      <p:pic>
        <p:nvPicPr>
          <p:cNvPr id="4" name="Picture 3">
            <a:extLst>
              <a:ext uri="{FF2B5EF4-FFF2-40B4-BE49-F238E27FC236}">
                <a16:creationId xmlns:a16="http://schemas.microsoft.com/office/drawing/2014/main" id="{2E2496A7-F6E0-4BAB-A725-A71155881440}"/>
              </a:ext>
            </a:extLst>
          </p:cNvPr>
          <p:cNvPicPr>
            <a:picLocks noChangeAspect="1"/>
          </p:cNvPicPr>
          <p:nvPr/>
        </p:nvPicPr>
        <p:blipFill>
          <a:blip r:embed="rId2"/>
          <a:stretch>
            <a:fillRect/>
          </a:stretch>
        </p:blipFill>
        <p:spPr>
          <a:xfrm>
            <a:off x="6558534" y="2302770"/>
            <a:ext cx="4780026" cy="3184110"/>
          </a:xfrm>
          <a:prstGeom prst="rect">
            <a:avLst/>
          </a:prstGeom>
        </p:spPr>
      </p:pic>
      <p:pic>
        <p:nvPicPr>
          <p:cNvPr id="5" name="Picture 4">
            <a:extLst>
              <a:ext uri="{FF2B5EF4-FFF2-40B4-BE49-F238E27FC236}">
                <a16:creationId xmlns:a16="http://schemas.microsoft.com/office/drawing/2014/main" id="{C9EE058F-B863-4E6F-840C-515B40484B14}"/>
              </a:ext>
            </a:extLst>
          </p:cNvPr>
          <p:cNvPicPr>
            <a:picLocks noChangeAspect="1"/>
          </p:cNvPicPr>
          <p:nvPr/>
        </p:nvPicPr>
        <p:blipFill>
          <a:blip r:embed="rId3"/>
          <a:stretch>
            <a:fillRect/>
          </a:stretch>
        </p:blipFill>
        <p:spPr>
          <a:xfrm>
            <a:off x="1107376" y="2301240"/>
            <a:ext cx="4988624" cy="3185640"/>
          </a:xfrm>
          <a:prstGeom prst="rect">
            <a:avLst/>
          </a:prstGeom>
        </p:spPr>
      </p:pic>
    </p:spTree>
    <p:extLst>
      <p:ext uri="{BB962C8B-B14F-4D97-AF65-F5344CB8AC3E}">
        <p14:creationId xmlns:p14="http://schemas.microsoft.com/office/powerpoint/2010/main" val="391366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5309948" y="807680"/>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Component</a:t>
            </a:r>
          </a:p>
        </p:txBody>
      </p:sp>
      <p:pic>
        <p:nvPicPr>
          <p:cNvPr id="3" name="Picture 2">
            <a:extLst>
              <a:ext uri="{FF2B5EF4-FFF2-40B4-BE49-F238E27FC236}">
                <a16:creationId xmlns:a16="http://schemas.microsoft.com/office/drawing/2014/main" id="{CEC45333-625C-47C0-B8AD-8F2DF8D99FC8}"/>
              </a:ext>
            </a:extLst>
          </p:cNvPr>
          <p:cNvPicPr>
            <a:picLocks noChangeAspect="1"/>
          </p:cNvPicPr>
          <p:nvPr/>
        </p:nvPicPr>
        <p:blipFill>
          <a:blip r:embed="rId2"/>
          <a:stretch>
            <a:fillRect/>
          </a:stretch>
        </p:blipFill>
        <p:spPr>
          <a:xfrm>
            <a:off x="2563654" y="1439705"/>
            <a:ext cx="7064692" cy="5065679"/>
          </a:xfrm>
          <a:prstGeom prst="rect">
            <a:avLst/>
          </a:prstGeom>
        </p:spPr>
      </p:pic>
      <p:cxnSp>
        <p:nvCxnSpPr>
          <p:cNvPr id="7" name="Straight Connector 6">
            <a:extLst>
              <a:ext uri="{FF2B5EF4-FFF2-40B4-BE49-F238E27FC236}">
                <a16:creationId xmlns:a16="http://schemas.microsoft.com/office/drawing/2014/main" id="{6F177E9E-F1D0-47D2-BEE1-DBCE50A29B48}"/>
              </a:ext>
            </a:extLst>
          </p:cNvPr>
          <p:cNvCxnSpPr/>
          <p:nvPr/>
        </p:nvCxnSpPr>
        <p:spPr>
          <a:xfrm>
            <a:off x="8339328" y="1962912"/>
            <a:ext cx="16337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F6C781-8D83-443B-B2A3-B58CAE92C98D}"/>
              </a:ext>
            </a:extLst>
          </p:cNvPr>
          <p:cNvCxnSpPr/>
          <p:nvPr/>
        </p:nvCxnSpPr>
        <p:spPr>
          <a:xfrm>
            <a:off x="8339328" y="4736592"/>
            <a:ext cx="16337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Metin kutusu 1">
            <a:extLst>
              <a:ext uri="{FF2B5EF4-FFF2-40B4-BE49-F238E27FC236}">
                <a16:creationId xmlns:a16="http://schemas.microsoft.com/office/drawing/2014/main" id="{E8E037E1-A908-4A9C-BDDF-E9A7A875B8F5}"/>
              </a:ext>
            </a:extLst>
          </p:cNvPr>
          <p:cNvSpPr txBox="1"/>
          <p:nvPr/>
        </p:nvSpPr>
        <p:spPr>
          <a:xfrm>
            <a:off x="9973056" y="1721298"/>
            <a:ext cx="4663108" cy="400110"/>
          </a:xfrm>
          <a:prstGeom prst="rect">
            <a:avLst/>
          </a:prstGeom>
          <a:noFill/>
        </p:spPr>
        <p:txBody>
          <a:bodyPr wrap="square" rtlCol="0">
            <a:spAutoFit/>
          </a:bodyPr>
          <a:lstStyle/>
          <a:p>
            <a:r>
              <a:rPr lang="tr-TR" sz="2000" dirty="0">
                <a:solidFill>
                  <a:srgbClr val="023B61"/>
                </a:solidFill>
                <a:latin typeface="Centrale Sans Bold" panose="02000000000000000000" pitchFamily="2" charset="0"/>
                <a:cs typeface="Arial" panose="020B0604020202020204" pitchFamily="34" charset="0"/>
              </a:rPr>
              <a:t>App.js</a:t>
            </a:r>
          </a:p>
        </p:txBody>
      </p:sp>
      <p:sp>
        <p:nvSpPr>
          <p:cNvPr id="10" name="Metin kutusu 1">
            <a:extLst>
              <a:ext uri="{FF2B5EF4-FFF2-40B4-BE49-F238E27FC236}">
                <a16:creationId xmlns:a16="http://schemas.microsoft.com/office/drawing/2014/main" id="{67E4168D-2C3B-45C9-9245-DA1AB56BE86D}"/>
              </a:ext>
            </a:extLst>
          </p:cNvPr>
          <p:cNvSpPr txBox="1"/>
          <p:nvPr/>
        </p:nvSpPr>
        <p:spPr>
          <a:xfrm>
            <a:off x="9973056" y="4536537"/>
            <a:ext cx="4663108" cy="400110"/>
          </a:xfrm>
          <a:prstGeom prst="rect">
            <a:avLst/>
          </a:prstGeom>
          <a:noFill/>
        </p:spPr>
        <p:txBody>
          <a:bodyPr wrap="square" rtlCol="0">
            <a:spAutoFit/>
          </a:bodyPr>
          <a:lstStyle/>
          <a:p>
            <a:r>
              <a:rPr lang="tr-TR" sz="2000" dirty="0">
                <a:solidFill>
                  <a:srgbClr val="023B61"/>
                </a:solidFill>
                <a:latin typeface="Centrale Sans Bold" panose="02000000000000000000" pitchFamily="2" charset="0"/>
                <a:cs typeface="Arial" panose="020B0604020202020204" pitchFamily="34" charset="0"/>
              </a:rPr>
              <a:t>Preview</a:t>
            </a:r>
          </a:p>
        </p:txBody>
      </p:sp>
    </p:spTree>
    <p:extLst>
      <p:ext uri="{BB962C8B-B14F-4D97-AF65-F5344CB8AC3E}">
        <p14:creationId xmlns:p14="http://schemas.microsoft.com/office/powerpoint/2010/main" val="244116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Props</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4" name="Dikdörtgen 3">
            <a:extLst>
              <a:ext uri="{FF2B5EF4-FFF2-40B4-BE49-F238E27FC236}">
                <a16:creationId xmlns:a16="http://schemas.microsoft.com/office/drawing/2014/main" id="{9FDB7EC9-EB47-4E9E-871F-45F0814003B5}"/>
              </a:ext>
            </a:extLst>
          </p:cNvPr>
          <p:cNvSpPr/>
          <p:nvPr/>
        </p:nvSpPr>
        <p:spPr>
          <a:xfrm>
            <a:off x="1292352" y="2215742"/>
            <a:ext cx="7912608" cy="991169"/>
          </a:xfrm>
          <a:prstGeom prst="rect">
            <a:avLst/>
          </a:prstGeom>
        </p:spPr>
        <p:txBody>
          <a:bodyPr wrap="square">
            <a:spAutoFit/>
          </a:bodyPr>
          <a:lstStyle/>
          <a:p>
            <a:pPr marL="381000" indent="-285750">
              <a:lnSpc>
                <a:spcPct val="110000"/>
              </a:lnSpc>
              <a:buFont typeface="Arial" panose="020B0604020202020204" pitchFamily="34" charset="0"/>
              <a:buChar char="•"/>
            </a:pPr>
            <a:r>
              <a:rPr lang="tr-TR" dirty="0">
                <a:solidFill>
                  <a:srgbClr val="002855"/>
                </a:solidFill>
                <a:cs typeface="Arial" panose="020B0604020202020204" pitchFamily="34" charset="0"/>
              </a:rPr>
              <a:t>Bir </a:t>
            </a:r>
            <a:r>
              <a:rPr lang="tr-TR" dirty="0" err="1">
                <a:solidFill>
                  <a:srgbClr val="002855"/>
                </a:solidFill>
                <a:cs typeface="Arial" panose="020B0604020202020204" pitchFamily="34" charset="0"/>
              </a:rPr>
              <a:t>komponente</a:t>
            </a:r>
            <a:r>
              <a:rPr lang="tr-TR" dirty="0">
                <a:solidFill>
                  <a:srgbClr val="002855"/>
                </a:solidFill>
                <a:cs typeface="Arial" panose="020B0604020202020204" pitchFamily="34" charset="0"/>
              </a:rPr>
              <a:t> parametre geçebilmek için </a:t>
            </a:r>
            <a:r>
              <a:rPr lang="tr-TR" dirty="0" err="1">
                <a:solidFill>
                  <a:srgbClr val="002855"/>
                </a:solidFill>
                <a:cs typeface="Arial" panose="020B0604020202020204" pitchFamily="34" charset="0"/>
              </a:rPr>
              <a:t>props</a:t>
            </a:r>
            <a:r>
              <a:rPr lang="tr-TR" dirty="0">
                <a:solidFill>
                  <a:srgbClr val="002855"/>
                </a:solidFill>
                <a:cs typeface="Arial" panose="020B0604020202020204" pitchFamily="34" charset="0"/>
              </a:rPr>
              <a:t> yapıları kullanılır. Örneğin </a:t>
            </a:r>
            <a:r>
              <a:rPr lang="tr-TR" dirty="0" err="1">
                <a:solidFill>
                  <a:srgbClr val="002855"/>
                </a:solidFill>
                <a:cs typeface="Arial" panose="020B0604020202020204" pitchFamily="34" charset="0"/>
              </a:rPr>
              <a:t>Sayac</a:t>
            </a:r>
            <a:r>
              <a:rPr lang="tr-TR" dirty="0">
                <a:solidFill>
                  <a:srgbClr val="002855"/>
                </a:solidFill>
                <a:cs typeface="Arial" panose="020B0604020202020204" pitchFamily="34" charset="0"/>
              </a:rPr>
              <a:t> için hangi sayıdan başlayacağını parametre olarak geçen bir düzenleme yapmak isteyelim. App.js içerisinde aşağıdaki gibi bir değişiklik yapalım.</a:t>
            </a:r>
          </a:p>
        </p:txBody>
      </p:sp>
      <p:pic>
        <p:nvPicPr>
          <p:cNvPr id="6" name="Picture 5">
            <a:extLst>
              <a:ext uri="{FF2B5EF4-FFF2-40B4-BE49-F238E27FC236}">
                <a16:creationId xmlns:a16="http://schemas.microsoft.com/office/drawing/2014/main" id="{8140BC2C-B15C-4248-BAC8-562A974E0AFF}"/>
              </a:ext>
            </a:extLst>
          </p:cNvPr>
          <p:cNvPicPr>
            <a:picLocks noChangeAspect="1"/>
          </p:cNvPicPr>
          <p:nvPr/>
        </p:nvPicPr>
        <p:blipFill>
          <a:blip r:embed="rId2"/>
          <a:stretch>
            <a:fillRect/>
          </a:stretch>
        </p:blipFill>
        <p:spPr>
          <a:xfrm>
            <a:off x="2520886" y="3651090"/>
            <a:ext cx="5248275" cy="1533525"/>
          </a:xfrm>
          <a:prstGeom prst="rect">
            <a:avLst/>
          </a:prstGeom>
        </p:spPr>
      </p:pic>
    </p:spTree>
    <p:extLst>
      <p:ext uri="{BB962C8B-B14F-4D97-AF65-F5344CB8AC3E}">
        <p14:creationId xmlns:p14="http://schemas.microsoft.com/office/powerpoint/2010/main" val="1446610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Props</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3" name="Picture 2">
            <a:extLst>
              <a:ext uri="{FF2B5EF4-FFF2-40B4-BE49-F238E27FC236}">
                <a16:creationId xmlns:a16="http://schemas.microsoft.com/office/drawing/2014/main" id="{05E17BCB-5755-4859-8ECA-2A4993731E45}"/>
              </a:ext>
            </a:extLst>
          </p:cNvPr>
          <p:cNvPicPr>
            <a:picLocks noChangeAspect="1"/>
          </p:cNvPicPr>
          <p:nvPr/>
        </p:nvPicPr>
        <p:blipFill>
          <a:blip r:embed="rId2"/>
          <a:stretch>
            <a:fillRect/>
          </a:stretch>
        </p:blipFill>
        <p:spPr>
          <a:xfrm>
            <a:off x="2127694" y="2302150"/>
            <a:ext cx="6112975" cy="3135482"/>
          </a:xfrm>
          <a:prstGeom prst="rect">
            <a:avLst/>
          </a:prstGeom>
        </p:spPr>
      </p:pic>
    </p:spTree>
    <p:extLst>
      <p:ext uri="{BB962C8B-B14F-4D97-AF65-F5344CB8AC3E}">
        <p14:creationId xmlns:p14="http://schemas.microsoft.com/office/powerpoint/2010/main" val="2376938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Props</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2ACC505D-6FAA-43EE-9A5C-F210604D0BFF}"/>
              </a:ext>
            </a:extLst>
          </p:cNvPr>
          <p:cNvPicPr>
            <a:picLocks noChangeAspect="1"/>
          </p:cNvPicPr>
          <p:nvPr/>
        </p:nvPicPr>
        <p:blipFill>
          <a:blip r:embed="rId2"/>
          <a:stretch>
            <a:fillRect/>
          </a:stretch>
        </p:blipFill>
        <p:spPr>
          <a:xfrm>
            <a:off x="2804160" y="2231450"/>
            <a:ext cx="6277356" cy="3932367"/>
          </a:xfrm>
          <a:prstGeom prst="rect">
            <a:avLst/>
          </a:prstGeom>
        </p:spPr>
      </p:pic>
    </p:spTree>
    <p:extLst>
      <p:ext uri="{BB962C8B-B14F-4D97-AF65-F5344CB8AC3E}">
        <p14:creationId xmlns:p14="http://schemas.microsoft.com/office/powerpoint/2010/main" val="171424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Hooks</a:t>
            </a:r>
            <a:r>
              <a:rPr lang="tr-TR" sz="2400" b="1" dirty="0">
                <a:solidFill>
                  <a:srgbClr val="02BEC9"/>
                </a:solidFill>
                <a:latin typeface="Centrale Sans Bold" panose="02000000000000000000" pitchFamily="2" charset="0"/>
                <a:cs typeface="Arial" panose="020B0604020202020204" pitchFamily="34" charset="0"/>
              </a:rPr>
              <a:t> </a:t>
            </a:r>
          </a:p>
        </p:txBody>
      </p:sp>
      <p:sp>
        <p:nvSpPr>
          <p:cNvPr id="3" name="Rectangle 2">
            <a:extLst>
              <a:ext uri="{FF2B5EF4-FFF2-40B4-BE49-F238E27FC236}">
                <a16:creationId xmlns:a16="http://schemas.microsoft.com/office/drawing/2014/main" id="{D3F0D886-7BF6-462E-A29F-06DEE71AF57A}"/>
              </a:ext>
            </a:extLst>
          </p:cNvPr>
          <p:cNvSpPr/>
          <p:nvPr/>
        </p:nvSpPr>
        <p:spPr>
          <a:xfrm>
            <a:off x="1432892" y="2274838"/>
            <a:ext cx="6455332" cy="2585323"/>
          </a:xfrm>
          <a:prstGeom prst="rect">
            <a:avLst/>
          </a:prstGeom>
        </p:spPr>
        <p:txBody>
          <a:bodyPr wrap="square">
            <a:spAutoFit/>
          </a:bodyPr>
          <a:lstStyle/>
          <a:p>
            <a:pPr marL="285750" indent="-285750">
              <a:buFont typeface="Arial" panose="020B0604020202020204" pitchFamily="34" charset="0"/>
              <a:buChar char="•"/>
            </a:pPr>
            <a:r>
              <a:rPr lang="tr-TR" dirty="0" err="1">
                <a:solidFill>
                  <a:srgbClr val="002855"/>
                </a:solidFill>
                <a:cs typeface="Arial" panose="020B0604020202020204" pitchFamily="34" charset="0"/>
              </a:rPr>
              <a:t>Hooks</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16.8 versiyonu ile eklenen ve gelişmiş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özelliklerini </a:t>
            </a:r>
            <a:r>
              <a:rPr lang="tr-TR" dirty="0" err="1">
                <a:solidFill>
                  <a:srgbClr val="002855"/>
                </a:solidFill>
                <a:cs typeface="Arial" panose="020B0604020202020204" pitchFamily="34" charset="0"/>
              </a:rPr>
              <a:t>class</a:t>
            </a:r>
            <a:r>
              <a:rPr lang="tr-TR" dirty="0">
                <a:solidFill>
                  <a:srgbClr val="002855"/>
                </a:solidFill>
                <a:cs typeface="Arial" panose="020B0604020202020204" pitchFamily="34" charset="0"/>
              </a:rPr>
              <a:t> yazmadan kullanmamızı sağlayan yapılardır. </a:t>
            </a:r>
          </a:p>
          <a:p>
            <a:pPr marL="285750" indent="-285750">
              <a:buFont typeface="Arial" panose="020B0604020202020204" pitchFamily="34" charset="0"/>
              <a:buChar char="•"/>
            </a:pPr>
            <a:endParaRPr lang="tr-TR" dirty="0">
              <a:solidFill>
                <a:srgbClr val="002855"/>
              </a:solidFill>
              <a:cs typeface="Arial" panose="020B0604020202020204" pitchFamily="34" charset="0"/>
            </a:endParaRPr>
          </a:p>
          <a:p>
            <a:pPr marL="285750" indent="-285750">
              <a:buFont typeface="Arial" panose="020B0604020202020204" pitchFamily="34" charset="0"/>
              <a:buChar char="•"/>
            </a:pPr>
            <a:r>
              <a:rPr lang="tr-TR" dirty="0">
                <a:solidFill>
                  <a:srgbClr val="002855"/>
                </a:solidFill>
                <a:cs typeface="Arial" panose="020B0604020202020204" pitchFamily="34" charset="0"/>
              </a:rPr>
              <a:t>Şu anda on adet </a:t>
            </a:r>
            <a:r>
              <a:rPr lang="tr-TR" dirty="0" err="1">
                <a:solidFill>
                  <a:srgbClr val="002855"/>
                </a:solidFill>
                <a:cs typeface="Arial" panose="020B0604020202020204" pitchFamily="34" charset="0"/>
              </a:rPr>
              <a:t>hook</a:t>
            </a:r>
            <a:r>
              <a:rPr lang="tr-TR" dirty="0">
                <a:solidFill>
                  <a:srgbClr val="002855"/>
                </a:solidFill>
                <a:cs typeface="Arial" panose="020B0604020202020204" pitchFamily="34" charset="0"/>
              </a:rPr>
              <a:t> bulunmaktadır. </a:t>
            </a:r>
          </a:p>
          <a:p>
            <a:pPr marL="285750" indent="-285750">
              <a:buFont typeface="Arial" panose="020B0604020202020204" pitchFamily="34" charset="0"/>
              <a:buChar char="•"/>
            </a:pPr>
            <a:endParaRPr lang="tr-TR" dirty="0">
              <a:solidFill>
                <a:srgbClr val="002855"/>
              </a:solidFill>
              <a:cs typeface="Arial" panose="020B0604020202020204" pitchFamily="34" charset="0"/>
            </a:endParaRPr>
          </a:p>
          <a:p>
            <a:pPr marL="285750" indent="-285750">
              <a:buFont typeface="Arial" panose="020B0604020202020204" pitchFamily="34" charset="0"/>
              <a:buChar char="•"/>
            </a:pPr>
            <a:r>
              <a:rPr lang="tr-TR" dirty="0" err="1">
                <a:solidFill>
                  <a:srgbClr val="002855"/>
                </a:solidFill>
                <a:cs typeface="Arial" panose="020B0604020202020204" pitchFamily="34" charset="0"/>
              </a:rPr>
              <a:t>Hook</a:t>
            </a:r>
            <a:r>
              <a:rPr lang="tr-TR" dirty="0">
                <a:solidFill>
                  <a:srgbClr val="002855"/>
                </a:solidFill>
                <a:cs typeface="Arial" panose="020B0604020202020204" pitchFamily="34" charset="0"/>
              </a:rPr>
              <a:t> isimleri </a:t>
            </a:r>
            <a:r>
              <a:rPr lang="tr-TR" dirty="0" err="1">
                <a:solidFill>
                  <a:srgbClr val="002855"/>
                </a:solidFill>
                <a:cs typeface="Arial" panose="020B0604020202020204" pitchFamily="34" charset="0"/>
              </a:rPr>
              <a:t>use</a:t>
            </a:r>
            <a:r>
              <a:rPr lang="tr-TR" dirty="0">
                <a:solidFill>
                  <a:srgbClr val="002855"/>
                </a:solidFill>
                <a:cs typeface="Arial" panose="020B0604020202020204" pitchFamily="34" charset="0"/>
              </a:rPr>
              <a:t> ile başlar, </a:t>
            </a:r>
            <a:r>
              <a:rPr lang="tr-TR" dirty="0" err="1">
                <a:solidFill>
                  <a:srgbClr val="002855"/>
                </a:solidFill>
                <a:cs typeface="Arial" panose="020B0604020202020204" pitchFamily="34" charset="0"/>
              </a:rPr>
              <a:t>useState</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useEffect</a:t>
            </a:r>
            <a:r>
              <a:rPr lang="tr-TR" dirty="0">
                <a:solidFill>
                  <a:srgbClr val="002855"/>
                </a:solidFill>
                <a:cs typeface="Arial" panose="020B0604020202020204" pitchFamily="34" charset="0"/>
              </a:rPr>
              <a:t> gibi. </a:t>
            </a:r>
          </a:p>
          <a:p>
            <a:pPr marL="285750" indent="-285750">
              <a:buFont typeface="Arial" panose="020B0604020202020204" pitchFamily="34" charset="0"/>
              <a:buChar char="•"/>
            </a:pPr>
            <a:endParaRPr lang="tr-TR" dirty="0">
              <a:solidFill>
                <a:srgbClr val="002855"/>
              </a:solidFill>
              <a:cs typeface="Arial" panose="020B0604020202020204" pitchFamily="34" charset="0"/>
            </a:endParaRPr>
          </a:p>
          <a:p>
            <a:pPr marL="285750" indent="-285750">
              <a:buFont typeface="Arial" panose="020B0604020202020204" pitchFamily="34" charset="0"/>
              <a:buChar char="•"/>
            </a:pPr>
            <a:r>
              <a:rPr lang="tr-TR" dirty="0" err="1">
                <a:solidFill>
                  <a:srgbClr val="002855"/>
                </a:solidFill>
                <a:cs typeface="Arial" panose="020B0604020202020204" pitchFamily="34" charset="0"/>
              </a:rPr>
              <a:t>Sayfadanın</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komponent</a:t>
            </a:r>
            <a:r>
              <a:rPr lang="tr-TR" dirty="0">
                <a:solidFill>
                  <a:srgbClr val="002855"/>
                </a:solidFill>
                <a:cs typeface="Arial" panose="020B0604020202020204" pitchFamily="34" charset="0"/>
              </a:rPr>
              <a:t> bazında dinamik olarak yönetilmesi gibi işlevleri vardır.</a:t>
            </a:r>
          </a:p>
        </p:txBody>
      </p:sp>
    </p:spTree>
    <p:extLst>
      <p:ext uri="{BB962C8B-B14F-4D97-AF65-F5344CB8AC3E}">
        <p14:creationId xmlns:p14="http://schemas.microsoft.com/office/powerpoint/2010/main" val="408249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States</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3" name="Dikdörtgen 3">
            <a:extLst>
              <a:ext uri="{FF2B5EF4-FFF2-40B4-BE49-F238E27FC236}">
                <a16:creationId xmlns:a16="http://schemas.microsoft.com/office/drawing/2014/main" id="{8AEE47C0-C18F-4543-BD3E-1D028A27A701}"/>
              </a:ext>
            </a:extLst>
          </p:cNvPr>
          <p:cNvSpPr/>
          <p:nvPr/>
        </p:nvSpPr>
        <p:spPr>
          <a:xfrm>
            <a:off x="1292352" y="2215742"/>
            <a:ext cx="7912608" cy="3428759"/>
          </a:xfrm>
          <a:prstGeom prst="rect">
            <a:avLst/>
          </a:prstGeom>
        </p:spPr>
        <p:txBody>
          <a:bodyPr wrap="square">
            <a:spAutoFit/>
          </a:bodyPr>
          <a:lstStyle/>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Komponentler</a:t>
            </a:r>
            <a:r>
              <a:rPr lang="tr-TR" dirty="0">
                <a:solidFill>
                  <a:srgbClr val="002855"/>
                </a:solidFill>
                <a:cs typeface="Arial" panose="020B0604020202020204" pitchFamily="34" charset="0"/>
              </a:rPr>
              <a:t> içerisinde tanımlanan değişkenler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tarafından takip edilip son durumları kullanıldıkları yere yansıtılsın isteniyorsa </a:t>
            </a:r>
            <a:r>
              <a:rPr lang="tr-TR" dirty="0" err="1">
                <a:solidFill>
                  <a:srgbClr val="002855"/>
                </a:solidFill>
                <a:cs typeface="Arial" panose="020B0604020202020204" pitchFamily="34" charset="0"/>
              </a:rPr>
              <a:t>state</a:t>
            </a:r>
            <a:r>
              <a:rPr lang="tr-TR" dirty="0">
                <a:solidFill>
                  <a:srgbClr val="002855"/>
                </a:solidFill>
                <a:cs typeface="Arial" panose="020B0604020202020204" pitchFamily="34" charset="0"/>
              </a:rPr>
              <a:t> isimli yapılarda tutulmalıdır. </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State</a:t>
            </a:r>
            <a:r>
              <a:rPr lang="tr-TR" dirty="0">
                <a:solidFill>
                  <a:srgbClr val="002855"/>
                </a:solidFill>
                <a:cs typeface="Arial" panose="020B0604020202020204" pitchFamily="34" charset="0"/>
              </a:rPr>
              <a:t> temel olarak bir değişken deposu olarak düşünülebilir. </a:t>
            </a:r>
            <a:r>
              <a:rPr lang="tr-TR" dirty="0" err="1">
                <a:solidFill>
                  <a:srgbClr val="002855"/>
                </a:solidFill>
                <a:cs typeface="Arial" panose="020B0604020202020204" pitchFamily="34" charset="0"/>
              </a:rPr>
              <a:t>State</a:t>
            </a:r>
            <a:r>
              <a:rPr lang="tr-TR" dirty="0">
                <a:solidFill>
                  <a:srgbClr val="002855"/>
                </a:solidFill>
                <a:cs typeface="Arial" panose="020B0604020202020204" pitchFamily="34" charset="0"/>
              </a:rPr>
              <a:t> içerisine aldığımız değişkenin değerinde bir değişiklik olduğunda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bunu algılar ve değişkenin kullanıldığı yerlerdeki UI elemanlarını eğer gerekirse otomatik olarak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eder. </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a:solidFill>
                  <a:srgbClr val="002855"/>
                </a:solidFill>
                <a:cs typeface="Arial" panose="020B0604020202020204" pitchFamily="34" charset="0"/>
              </a:rPr>
              <a:t>Bu </a:t>
            </a:r>
            <a:r>
              <a:rPr lang="tr-TR" dirty="0" err="1">
                <a:solidFill>
                  <a:srgbClr val="002855"/>
                </a:solidFill>
                <a:cs typeface="Arial" panose="020B0604020202020204" pitchFamily="34" charset="0"/>
              </a:rPr>
              <a:t>React’ın</a:t>
            </a:r>
            <a:r>
              <a:rPr lang="tr-TR" dirty="0">
                <a:solidFill>
                  <a:srgbClr val="002855"/>
                </a:solidFill>
                <a:cs typeface="Arial" panose="020B0604020202020204" pitchFamily="34" charset="0"/>
              </a:rPr>
              <a:t> hızlı olmasını ve daha az kodla işler yapabilme yeteneklerini ön plana çıkaran bir özelliktir.</a:t>
            </a:r>
          </a:p>
        </p:txBody>
      </p:sp>
    </p:spTree>
    <p:extLst>
      <p:ext uri="{BB962C8B-B14F-4D97-AF65-F5344CB8AC3E}">
        <p14:creationId xmlns:p14="http://schemas.microsoft.com/office/powerpoint/2010/main" val="15114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405903"/>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States</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5" name="Picture 4">
            <a:extLst>
              <a:ext uri="{FF2B5EF4-FFF2-40B4-BE49-F238E27FC236}">
                <a16:creationId xmlns:a16="http://schemas.microsoft.com/office/drawing/2014/main" id="{38337D68-9CA7-495C-9AA1-86038515B03D}"/>
              </a:ext>
            </a:extLst>
          </p:cNvPr>
          <p:cNvPicPr>
            <a:picLocks noChangeAspect="1"/>
          </p:cNvPicPr>
          <p:nvPr/>
        </p:nvPicPr>
        <p:blipFill rotWithShape="1">
          <a:blip r:embed="rId2"/>
          <a:srcRect b="17290"/>
          <a:stretch/>
        </p:blipFill>
        <p:spPr>
          <a:xfrm>
            <a:off x="2864739" y="1867568"/>
            <a:ext cx="5657850" cy="3584529"/>
          </a:xfrm>
          <a:prstGeom prst="rect">
            <a:avLst/>
          </a:prstGeom>
        </p:spPr>
      </p:pic>
    </p:spTree>
    <p:extLst>
      <p:ext uri="{BB962C8B-B14F-4D97-AF65-F5344CB8AC3E}">
        <p14:creationId xmlns:p14="http://schemas.microsoft.com/office/powerpoint/2010/main" val="173485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03F39FD5-DBFE-4015-96AB-C6517AB2E6C1}"/>
              </a:ext>
            </a:extLst>
          </p:cNvPr>
          <p:cNvSpPr txBox="1"/>
          <p:nvPr/>
        </p:nvSpPr>
        <p:spPr>
          <a:xfrm>
            <a:off x="1432892" y="1705241"/>
            <a:ext cx="2026999"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Ana Başlıklar</a:t>
            </a:r>
          </a:p>
        </p:txBody>
      </p:sp>
      <p:sp>
        <p:nvSpPr>
          <p:cNvPr id="22" name="Dikdörtgen 21">
            <a:extLst>
              <a:ext uri="{FF2B5EF4-FFF2-40B4-BE49-F238E27FC236}">
                <a16:creationId xmlns:a16="http://schemas.microsoft.com/office/drawing/2014/main" id="{1656907F-48FE-489E-8B7C-FB9F49B31A1F}"/>
              </a:ext>
            </a:extLst>
          </p:cNvPr>
          <p:cNvSpPr/>
          <p:nvPr/>
        </p:nvSpPr>
        <p:spPr>
          <a:xfrm>
            <a:off x="1281251" y="2205492"/>
            <a:ext cx="6096000" cy="3373359"/>
          </a:xfrm>
          <a:prstGeom prst="rect">
            <a:avLst/>
          </a:prstGeom>
        </p:spPr>
        <p:txBody>
          <a:bodyPr>
            <a:spAutoFit/>
          </a:bodyPr>
          <a:lstStyle/>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JavaScript</a:t>
            </a:r>
            <a:r>
              <a:rPr lang="tr-TR" dirty="0">
                <a:solidFill>
                  <a:srgbClr val="002855"/>
                </a:solidFill>
                <a:latin typeface="Centrale Sans Regular" panose="02000000000000000000" pitchFamily="2" charset="0"/>
                <a:cs typeface="Arial" panose="020B0604020202020204" pitchFamily="34" charset="0"/>
              </a:rPr>
              <a:t> Nedir?</a:t>
            </a: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JavaScript</a:t>
            </a:r>
            <a:r>
              <a:rPr lang="tr-TR" dirty="0">
                <a:solidFill>
                  <a:srgbClr val="002855"/>
                </a:solidFill>
                <a:latin typeface="Centrale Sans Regular" panose="02000000000000000000" pitchFamily="2" charset="0"/>
                <a:cs typeface="Arial" panose="020B0604020202020204" pitchFamily="34" charset="0"/>
              </a:rPr>
              <a:t> </a:t>
            </a:r>
            <a:r>
              <a:rPr lang="tr-TR" dirty="0" err="1">
                <a:solidFill>
                  <a:srgbClr val="002855"/>
                </a:solidFill>
                <a:latin typeface="Centrale Sans Regular" panose="02000000000000000000" pitchFamily="2" charset="0"/>
                <a:cs typeface="Arial" panose="020B0604020202020204" pitchFamily="34" charset="0"/>
              </a:rPr>
              <a:t>Frameworkleri</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ReactJS</a:t>
            </a:r>
            <a:r>
              <a:rPr lang="tr-TR" dirty="0">
                <a:solidFill>
                  <a:srgbClr val="002855"/>
                </a:solidFill>
                <a:latin typeface="Centrale Sans Regular" panose="02000000000000000000" pitchFamily="2" charset="0"/>
                <a:cs typeface="Arial" panose="020B0604020202020204" pitchFamily="34" charset="0"/>
              </a:rPr>
              <a:t> Nedir?</a:t>
            </a: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ReactJS</a:t>
            </a:r>
            <a:r>
              <a:rPr lang="tr-TR" dirty="0">
                <a:solidFill>
                  <a:srgbClr val="002855"/>
                </a:solidFill>
                <a:latin typeface="Centrale Sans Regular" panose="02000000000000000000" pitchFamily="2" charset="0"/>
                <a:cs typeface="Arial" panose="020B0604020202020204" pitchFamily="34" charset="0"/>
              </a:rPr>
              <a:t> Temelleri</a:t>
            </a: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a:t>
            </a:r>
            <a:r>
              <a:rPr lang="tr-TR" dirty="0">
                <a:solidFill>
                  <a:srgbClr val="002855"/>
                </a:solidFill>
                <a:latin typeface="Centrale Sans Regular" panose="02000000000000000000" pitchFamily="2" charset="0"/>
                <a:cs typeface="Arial" panose="020B0604020202020204" pitchFamily="34" charset="0"/>
              </a:rPr>
              <a:t> JS </a:t>
            </a:r>
            <a:r>
              <a:rPr lang="tr-TR" dirty="0" err="1">
                <a:solidFill>
                  <a:srgbClr val="002855"/>
                </a:solidFill>
                <a:latin typeface="Centrale Sans Regular" panose="02000000000000000000" pitchFamily="2" charset="0"/>
                <a:cs typeface="Arial" panose="020B0604020202020204" pitchFamily="34" charset="0"/>
              </a:rPr>
              <a:t>Frameworkleri</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Typescript</a:t>
            </a:r>
            <a:endParaRPr lang="tr-TR" dirty="0">
              <a:solidFill>
                <a:srgbClr val="002855"/>
              </a:solidFill>
              <a:latin typeface="Centrale Sans Regular" panose="02000000000000000000" pitchFamily="2" charset="0"/>
              <a:cs typeface="Arial" panose="020B0604020202020204" pitchFamily="34" charset="0"/>
            </a:endParaRPr>
          </a:p>
          <a:p>
            <a:pPr marL="95250">
              <a:lnSpc>
                <a:spcPct val="150000"/>
              </a:lnSpc>
            </a:pPr>
            <a:endParaRPr lang="tr-TR" dirty="0">
              <a:solidFill>
                <a:srgbClr val="002855"/>
              </a:solidFill>
              <a:latin typeface="Centrale Sans Regular" panose="02000000000000000000" pitchFamily="2" charset="0"/>
              <a:cs typeface="Arial" panose="020B0604020202020204" pitchFamily="34" charset="0"/>
            </a:endParaRPr>
          </a:p>
          <a:p>
            <a:pPr marL="95250">
              <a:lnSpc>
                <a:spcPct val="150000"/>
              </a:lnSpc>
            </a:pPr>
            <a:endParaRPr lang="tr-TR" dirty="0">
              <a:solidFill>
                <a:srgbClr val="002855"/>
              </a:solidFill>
              <a:latin typeface="Centrale Sans Regular" panose="02000000000000000000" pitchFamily="2" charset="0"/>
              <a:cs typeface="Arial" panose="020B0604020202020204" pitchFamily="34" charset="0"/>
            </a:endParaRPr>
          </a:p>
        </p:txBody>
      </p:sp>
    </p:spTree>
    <p:extLst>
      <p:ext uri="{BB962C8B-B14F-4D97-AF65-F5344CB8AC3E}">
        <p14:creationId xmlns:p14="http://schemas.microsoft.com/office/powerpoint/2010/main" val="4205642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405903"/>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States</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6146" name="Picture 2" descr="https://miro.medium.com/max/1036/1*ZW0u_V3DeZRfk-tJiW6cDA.png">
            <a:extLst>
              <a:ext uri="{FF2B5EF4-FFF2-40B4-BE49-F238E27FC236}">
                <a16:creationId xmlns:a16="http://schemas.microsoft.com/office/drawing/2014/main" id="{E1447139-DF68-4234-8408-B8DD0FFE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769" y="2246948"/>
            <a:ext cx="493395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826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Effect</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3" name="Dikdörtgen 3">
            <a:extLst>
              <a:ext uri="{FF2B5EF4-FFF2-40B4-BE49-F238E27FC236}">
                <a16:creationId xmlns:a16="http://schemas.microsoft.com/office/drawing/2014/main" id="{8AEE47C0-C18F-4543-BD3E-1D028A27A701}"/>
              </a:ext>
            </a:extLst>
          </p:cNvPr>
          <p:cNvSpPr/>
          <p:nvPr/>
        </p:nvSpPr>
        <p:spPr>
          <a:xfrm>
            <a:off x="1292352" y="2215742"/>
            <a:ext cx="7912608" cy="3124060"/>
          </a:xfrm>
          <a:prstGeom prst="rect">
            <a:avLst/>
          </a:prstGeom>
        </p:spPr>
        <p:txBody>
          <a:bodyPr wrap="square">
            <a:spAutoFit/>
          </a:bodyPr>
          <a:lstStyle/>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Effect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Hook</a:t>
            </a:r>
            <a:r>
              <a:rPr lang="tr-TR" dirty="0">
                <a:solidFill>
                  <a:srgbClr val="002855"/>
                </a:solidFill>
                <a:cs typeface="Arial" panose="020B0604020202020204" pitchFamily="34" charset="0"/>
              </a:rPr>
              <a:t>, sizin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komponentinde</a:t>
            </a:r>
            <a:r>
              <a:rPr lang="tr-TR" dirty="0">
                <a:solidFill>
                  <a:srgbClr val="002855"/>
                </a:solidFill>
                <a:cs typeface="Arial" panose="020B0604020202020204" pitchFamily="34" charset="0"/>
              </a:rPr>
              <a:t> yan etkili(</a:t>
            </a:r>
            <a:r>
              <a:rPr lang="tr-TR" dirty="0" err="1">
                <a:solidFill>
                  <a:srgbClr val="002855"/>
                </a:solidFill>
                <a:cs typeface="Arial" panose="020B0604020202020204" pitchFamily="34" charset="0"/>
              </a:rPr>
              <a:t>side</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effect</a:t>
            </a:r>
            <a:r>
              <a:rPr lang="tr-TR" dirty="0">
                <a:solidFill>
                  <a:srgbClr val="002855"/>
                </a:solidFill>
                <a:cs typeface="Arial" panose="020B0604020202020204" pitchFamily="34" charset="0"/>
              </a:rPr>
              <a:t>) işlemler yapabilmenize imkan tanıyan bir yapıdır. </a:t>
            </a:r>
            <a:r>
              <a:rPr lang="tr-TR" dirty="0" err="1">
                <a:solidFill>
                  <a:srgbClr val="002855"/>
                </a:solidFill>
                <a:cs typeface="Arial" panose="020B0604020202020204" pitchFamily="34" charset="0"/>
              </a:rPr>
              <a:t>Arayüzü</a:t>
            </a:r>
            <a:r>
              <a:rPr lang="tr-TR" dirty="0">
                <a:solidFill>
                  <a:srgbClr val="002855"/>
                </a:solidFill>
                <a:cs typeface="Arial" panose="020B0604020202020204" pitchFamily="34" charset="0"/>
              </a:rPr>
              <a:t> günceller.</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Effect</a:t>
            </a:r>
            <a:r>
              <a:rPr lang="tr-TR" dirty="0">
                <a:solidFill>
                  <a:srgbClr val="002855"/>
                </a:solidFill>
                <a:cs typeface="Arial" panose="020B0604020202020204" pitchFamily="34" charset="0"/>
              </a:rPr>
              <a:t> adı da buradan gelir. Bunlar ise Sunucudan veri çekme, </a:t>
            </a:r>
            <a:r>
              <a:rPr lang="tr-TR" dirty="0" err="1">
                <a:solidFill>
                  <a:srgbClr val="002855"/>
                </a:solidFill>
                <a:cs typeface="Arial" panose="020B0604020202020204" pitchFamily="34" charset="0"/>
              </a:rPr>
              <a:t>DOM’a</a:t>
            </a:r>
            <a:r>
              <a:rPr lang="tr-TR" dirty="0">
                <a:solidFill>
                  <a:srgbClr val="002855"/>
                </a:solidFill>
                <a:cs typeface="Arial" panose="020B0604020202020204" pitchFamily="34" charset="0"/>
              </a:rPr>
              <a:t> manuel müdahale durumları, </a:t>
            </a:r>
            <a:r>
              <a:rPr lang="tr-TR" dirty="0" err="1">
                <a:solidFill>
                  <a:srgbClr val="002855"/>
                </a:solidFill>
                <a:cs typeface="Arial" panose="020B0604020202020204" pitchFamily="34" charset="0"/>
              </a:rPr>
              <a:t>timer</a:t>
            </a:r>
            <a:r>
              <a:rPr lang="tr-TR" dirty="0">
                <a:solidFill>
                  <a:srgbClr val="002855"/>
                </a:solidFill>
                <a:cs typeface="Arial" panose="020B0604020202020204" pitchFamily="34" charset="0"/>
              </a:rPr>
              <a:t> fonksiyonlarının kullanımı gibi işlemler olarak örneklenebilir. </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Komponent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işlemi ile </a:t>
            </a:r>
            <a:r>
              <a:rPr lang="tr-TR" dirty="0" err="1">
                <a:solidFill>
                  <a:srgbClr val="002855"/>
                </a:solidFill>
                <a:cs typeface="Arial" panose="020B0604020202020204" pitchFamily="34" charset="0"/>
              </a:rPr>
              <a:t>side</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effect</a:t>
            </a:r>
            <a:r>
              <a:rPr lang="tr-TR" dirty="0">
                <a:solidFill>
                  <a:srgbClr val="002855"/>
                </a:solidFill>
                <a:cs typeface="Arial" panose="020B0604020202020204" pitchFamily="34" charset="0"/>
              </a:rPr>
              <a:t> işlemi birbirinde bağımsız çalışırlar. Bunun için </a:t>
            </a:r>
            <a:r>
              <a:rPr lang="tr-TR" dirty="0" err="1">
                <a:solidFill>
                  <a:srgbClr val="002855"/>
                </a:solidFill>
                <a:cs typeface="Arial" panose="020B0604020202020204" pitchFamily="34" charset="0"/>
              </a:rPr>
              <a:t>useEffect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Hook</a:t>
            </a:r>
            <a:r>
              <a:rPr lang="tr-TR" dirty="0">
                <a:solidFill>
                  <a:srgbClr val="002855"/>
                </a:solidFill>
                <a:cs typeface="Arial" panose="020B0604020202020204" pitchFamily="34" charset="0"/>
              </a:rPr>
              <a:t> kullanılır. Bu fonksiyonun içerisinde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işleminden bağımsız olarak </a:t>
            </a:r>
            <a:r>
              <a:rPr lang="tr-TR" dirty="0" err="1">
                <a:solidFill>
                  <a:srgbClr val="002855"/>
                </a:solidFill>
                <a:cs typeface="Arial" panose="020B0604020202020204" pitchFamily="34" charset="0"/>
              </a:rPr>
              <a:t>side-effect</a:t>
            </a:r>
            <a:r>
              <a:rPr lang="tr-TR" dirty="0">
                <a:solidFill>
                  <a:srgbClr val="002855"/>
                </a:solidFill>
                <a:cs typeface="Arial" panose="020B0604020202020204" pitchFamily="34" charset="0"/>
              </a:rPr>
              <a:t> işlemleri gerçekleştirilebilir.</a:t>
            </a:r>
          </a:p>
        </p:txBody>
      </p:sp>
    </p:spTree>
    <p:extLst>
      <p:ext uri="{BB962C8B-B14F-4D97-AF65-F5344CB8AC3E}">
        <p14:creationId xmlns:p14="http://schemas.microsoft.com/office/powerpoint/2010/main" val="762499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636736"/>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Effect</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3" name="Dikdörtgen 3">
            <a:extLst>
              <a:ext uri="{FF2B5EF4-FFF2-40B4-BE49-F238E27FC236}">
                <a16:creationId xmlns:a16="http://schemas.microsoft.com/office/drawing/2014/main" id="{8AEE47C0-C18F-4543-BD3E-1D028A27A701}"/>
              </a:ext>
            </a:extLst>
          </p:cNvPr>
          <p:cNvSpPr/>
          <p:nvPr/>
        </p:nvSpPr>
        <p:spPr>
          <a:xfrm>
            <a:off x="1292352" y="2215742"/>
            <a:ext cx="7912608" cy="1905265"/>
          </a:xfrm>
          <a:prstGeom prst="rect">
            <a:avLst/>
          </a:prstGeom>
        </p:spPr>
        <p:txBody>
          <a:bodyPr wrap="square">
            <a:spAutoFit/>
          </a:bodyPr>
          <a:lstStyle/>
          <a:p>
            <a:pPr marL="381000" indent="-285750">
              <a:lnSpc>
                <a:spcPct val="110000"/>
              </a:lnSpc>
              <a:buFont typeface="Arial" panose="020B0604020202020204" pitchFamily="34" charset="0"/>
              <a:buChar char="•"/>
            </a:pPr>
            <a:r>
              <a:rPr lang="tr-TR" dirty="0">
                <a:solidFill>
                  <a:srgbClr val="002855"/>
                </a:solidFill>
                <a:cs typeface="Arial" panose="020B0604020202020204" pitchFamily="34" charset="0"/>
              </a:rPr>
              <a:t>Kullanmak için </a:t>
            </a:r>
            <a:r>
              <a:rPr lang="tr-TR" dirty="0" err="1">
                <a:solidFill>
                  <a:srgbClr val="002855"/>
                </a:solidFill>
                <a:cs typeface="Arial" panose="020B0604020202020204" pitchFamily="34" charset="0"/>
              </a:rPr>
              <a:t>useEffect</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import</a:t>
            </a:r>
            <a:r>
              <a:rPr lang="tr-TR" dirty="0">
                <a:solidFill>
                  <a:srgbClr val="002855"/>
                </a:solidFill>
                <a:cs typeface="Arial" panose="020B0604020202020204" pitchFamily="34" charset="0"/>
              </a:rPr>
              <a:t> edilmelidir.</a:t>
            </a:r>
          </a:p>
          <a:p>
            <a:pPr marL="838200" lvl="1"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import</a:t>
            </a:r>
            <a:r>
              <a:rPr lang="tr-TR" dirty="0">
                <a:solidFill>
                  <a:srgbClr val="002855"/>
                </a:solidFill>
                <a:cs typeface="Arial" panose="020B0604020202020204" pitchFamily="34" charset="0"/>
              </a:rPr>
              <a:t> { </a:t>
            </a:r>
            <a:r>
              <a:rPr lang="tr-TR" dirty="0" err="1">
                <a:solidFill>
                  <a:srgbClr val="002855"/>
                </a:solidFill>
                <a:cs typeface="Arial" panose="020B0604020202020204" pitchFamily="34" charset="0"/>
              </a:rPr>
              <a:t>useEffect</a:t>
            </a:r>
            <a:r>
              <a:rPr lang="tr-TR" dirty="0">
                <a:solidFill>
                  <a:srgbClr val="002855"/>
                </a:solidFill>
                <a:cs typeface="Arial" panose="020B0604020202020204" pitchFamily="34" charset="0"/>
              </a:rPr>
              <a:t> } </a:t>
            </a:r>
            <a:r>
              <a:rPr lang="tr-TR" dirty="0" err="1">
                <a:solidFill>
                  <a:srgbClr val="002855"/>
                </a:solidFill>
                <a:cs typeface="Arial" panose="020B0604020202020204" pitchFamily="34" charset="0"/>
              </a:rPr>
              <a:t>from</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react</a:t>
            </a:r>
            <a:r>
              <a:rPr lang="tr-TR" dirty="0">
                <a:solidFill>
                  <a:srgbClr val="002855"/>
                </a:solidFill>
                <a:cs typeface="Arial" panose="020B0604020202020204" pitchFamily="34" charset="0"/>
              </a:rPr>
              <a:t>’; </a:t>
            </a:r>
          </a:p>
          <a:p>
            <a:pPr marL="838200" lvl="1"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useEffect</a:t>
            </a:r>
            <a:r>
              <a:rPr lang="tr-TR" dirty="0">
                <a:solidFill>
                  <a:srgbClr val="002855"/>
                </a:solidFill>
                <a:cs typeface="Arial" panose="020B0604020202020204" pitchFamily="34" charset="0"/>
              </a:rPr>
              <a:t>() fonksiyonu altında çalışır.</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a:solidFill>
                  <a:srgbClr val="002855"/>
                </a:solidFill>
                <a:cs typeface="Arial" panose="020B0604020202020204" pitchFamily="34" charset="0"/>
              </a:rPr>
              <a:t>3 farklı şekilde tetiklenebilir.</a:t>
            </a:r>
          </a:p>
        </p:txBody>
      </p:sp>
    </p:spTree>
    <p:extLst>
      <p:ext uri="{BB962C8B-B14F-4D97-AF65-F5344CB8AC3E}">
        <p14:creationId xmlns:p14="http://schemas.microsoft.com/office/powerpoint/2010/main" val="1705388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573432" y="670304"/>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Effect</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3" name="Dikdörtgen 3">
            <a:extLst>
              <a:ext uri="{FF2B5EF4-FFF2-40B4-BE49-F238E27FC236}">
                <a16:creationId xmlns:a16="http://schemas.microsoft.com/office/drawing/2014/main" id="{8AEE47C0-C18F-4543-BD3E-1D028A27A701}"/>
              </a:ext>
            </a:extLst>
          </p:cNvPr>
          <p:cNvSpPr/>
          <p:nvPr/>
        </p:nvSpPr>
        <p:spPr>
          <a:xfrm>
            <a:off x="1432892" y="1249310"/>
            <a:ext cx="7912608" cy="3428759"/>
          </a:xfrm>
          <a:prstGeom prst="rect">
            <a:avLst/>
          </a:prstGeom>
        </p:spPr>
        <p:txBody>
          <a:bodyPr wrap="square">
            <a:spAutoFit/>
          </a:bodyPr>
          <a:lstStyle/>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Komponent</a:t>
            </a:r>
            <a:r>
              <a:rPr lang="tr-TR" dirty="0">
                <a:solidFill>
                  <a:srgbClr val="002855"/>
                </a:solidFill>
                <a:cs typeface="Arial" panose="020B0604020202020204" pitchFamily="34" charset="0"/>
              </a:rPr>
              <a:t> her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edildiğinde.</a:t>
            </a: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err="1">
                <a:solidFill>
                  <a:srgbClr val="002855"/>
                </a:solidFill>
                <a:cs typeface="Arial" panose="020B0604020202020204" pitchFamily="34" charset="0"/>
              </a:rPr>
              <a:t>Komponent</a:t>
            </a:r>
            <a:r>
              <a:rPr lang="tr-TR" dirty="0">
                <a:solidFill>
                  <a:srgbClr val="002855"/>
                </a:solidFill>
                <a:cs typeface="Arial" panose="020B0604020202020204" pitchFamily="34" charset="0"/>
              </a:rPr>
              <a:t> ilk kez </a:t>
            </a:r>
            <a:r>
              <a:rPr lang="tr-TR" dirty="0" err="1">
                <a:solidFill>
                  <a:srgbClr val="002855"/>
                </a:solidFill>
                <a:cs typeface="Arial" panose="020B0604020202020204" pitchFamily="34" charset="0"/>
              </a:rPr>
              <a:t>render</a:t>
            </a:r>
            <a:r>
              <a:rPr lang="tr-TR" dirty="0">
                <a:solidFill>
                  <a:srgbClr val="002855"/>
                </a:solidFill>
                <a:cs typeface="Arial" panose="020B0604020202020204" pitchFamily="34" charset="0"/>
              </a:rPr>
              <a:t> edildiğinde</a:t>
            </a:r>
          </a:p>
          <a:p>
            <a:pPr marL="95250">
              <a:lnSpc>
                <a:spcPct val="110000"/>
              </a:lnSpc>
            </a:pPr>
            <a:endParaRPr lang="tr-TR" dirty="0">
              <a:solidFill>
                <a:srgbClr val="002855"/>
              </a:solidFill>
              <a:cs typeface="Arial" panose="020B0604020202020204" pitchFamily="34" charset="0"/>
            </a:endParaRPr>
          </a:p>
          <a:p>
            <a:pPr marL="95250">
              <a:lnSpc>
                <a:spcPct val="110000"/>
              </a:lnSpc>
            </a:pPr>
            <a:endParaRPr lang="tr-TR" dirty="0">
              <a:solidFill>
                <a:srgbClr val="002855"/>
              </a:solidFill>
              <a:cs typeface="Arial" panose="020B0604020202020204" pitchFamily="34" charset="0"/>
            </a:endParaRPr>
          </a:p>
          <a:p>
            <a:pPr marL="95250">
              <a:lnSpc>
                <a:spcPct val="110000"/>
              </a:lnSpc>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endParaRPr lang="tr-TR" dirty="0">
              <a:solidFill>
                <a:srgbClr val="002855"/>
              </a:solidFill>
              <a:cs typeface="Arial" panose="020B0604020202020204" pitchFamily="34" charset="0"/>
            </a:endParaRPr>
          </a:p>
          <a:p>
            <a:pPr marL="381000" indent="-285750">
              <a:lnSpc>
                <a:spcPct val="110000"/>
              </a:lnSpc>
              <a:buFont typeface="Arial" panose="020B0604020202020204" pitchFamily="34" charset="0"/>
              <a:buChar char="•"/>
            </a:pPr>
            <a:r>
              <a:rPr lang="tr-TR" dirty="0">
                <a:solidFill>
                  <a:srgbClr val="002855"/>
                </a:solidFill>
                <a:cs typeface="Arial" panose="020B0604020202020204" pitchFamily="34" charset="0"/>
              </a:rPr>
              <a:t>Bir değişkene, </a:t>
            </a:r>
            <a:r>
              <a:rPr lang="tr-TR" dirty="0" err="1">
                <a:solidFill>
                  <a:srgbClr val="002855"/>
                </a:solidFill>
                <a:cs typeface="Arial" panose="020B0604020202020204" pitchFamily="34" charset="0"/>
              </a:rPr>
              <a:t>prop</a:t>
            </a:r>
            <a:r>
              <a:rPr lang="tr-TR" dirty="0">
                <a:solidFill>
                  <a:srgbClr val="002855"/>
                </a:solidFill>
                <a:cs typeface="Arial" panose="020B0604020202020204" pitchFamily="34" charset="0"/>
              </a:rPr>
              <a:t> veya </a:t>
            </a:r>
            <a:r>
              <a:rPr lang="tr-TR" dirty="0" err="1">
                <a:solidFill>
                  <a:srgbClr val="002855"/>
                </a:solidFill>
                <a:cs typeface="Arial" panose="020B0604020202020204" pitchFamily="34" charset="0"/>
              </a:rPr>
              <a:t>state’e</a:t>
            </a:r>
            <a:r>
              <a:rPr lang="tr-TR" dirty="0">
                <a:solidFill>
                  <a:srgbClr val="002855"/>
                </a:solidFill>
                <a:cs typeface="Arial" panose="020B0604020202020204" pitchFamily="34" charset="0"/>
              </a:rPr>
              <a:t> bağlı olarak</a:t>
            </a:r>
          </a:p>
        </p:txBody>
      </p:sp>
      <p:pic>
        <p:nvPicPr>
          <p:cNvPr id="5" name="Picture 4">
            <a:extLst>
              <a:ext uri="{FF2B5EF4-FFF2-40B4-BE49-F238E27FC236}">
                <a16:creationId xmlns:a16="http://schemas.microsoft.com/office/drawing/2014/main" id="{F26F3A1C-9939-49A7-BA2A-4E438C384FA4}"/>
              </a:ext>
            </a:extLst>
          </p:cNvPr>
          <p:cNvPicPr>
            <a:picLocks noChangeAspect="1"/>
          </p:cNvPicPr>
          <p:nvPr/>
        </p:nvPicPr>
        <p:blipFill>
          <a:blip r:embed="rId2"/>
          <a:stretch>
            <a:fillRect/>
          </a:stretch>
        </p:blipFill>
        <p:spPr>
          <a:xfrm>
            <a:off x="2332433" y="1718856"/>
            <a:ext cx="5647563" cy="808600"/>
          </a:xfrm>
          <a:prstGeom prst="rect">
            <a:avLst/>
          </a:prstGeom>
        </p:spPr>
      </p:pic>
      <p:pic>
        <p:nvPicPr>
          <p:cNvPr id="6" name="Picture 5">
            <a:extLst>
              <a:ext uri="{FF2B5EF4-FFF2-40B4-BE49-F238E27FC236}">
                <a16:creationId xmlns:a16="http://schemas.microsoft.com/office/drawing/2014/main" id="{3C755476-EA30-49CD-8BAC-D9E26DFAA4F2}"/>
              </a:ext>
            </a:extLst>
          </p:cNvPr>
          <p:cNvPicPr>
            <a:picLocks noChangeAspect="1"/>
          </p:cNvPicPr>
          <p:nvPr/>
        </p:nvPicPr>
        <p:blipFill>
          <a:blip r:embed="rId3"/>
          <a:stretch>
            <a:fillRect/>
          </a:stretch>
        </p:blipFill>
        <p:spPr>
          <a:xfrm>
            <a:off x="2332433" y="3198462"/>
            <a:ext cx="5647563" cy="794753"/>
          </a:xfrm>
          <a:prstGeom prst="rect">
            <a:avLst/>
          </a:prstGeom>
        </p:spPr>
      </p:pic>
      <p:pic>
        <p:nvPicPr>
          <p:cNvPr id="7" name="Picture 6">
            <a:extLst>
              <a:ext uri="{FF2B5EF4-FFF2-40B4-BE49-F238E27FC236}">
                <a16:creationId xmlns:a16="http://schemas.microsoft.com/office/drawing/2014/main" id="{97F6E22E-5149-4CD4-AE11-BF06FFB2CB2A}"/>
              </a:ext>
            </a:extLst>
          </p:cNvPr>
          <p:cNvPicPr>
            <a:picLocks noChangeAspect="1"/>
          </p:cNvPicPr>
          <p:nvPr/>
        </p:nvPicPr>
        <p:blipFill>
          <a:blip r:embed="rId4"/>
          <a:stretch>
            <a:fillRect/>
          </a:stretch>
        </p:blipFill>
        <p:spPr>
          <a:xfrm>
            <a:off x="1768141" y="4844308"/>
            <a:ext cx="4273690" cy="1009533"/>
          </a:xfrm>
          <a:prstGeom prst="rect">
            <a:avLst/>
          </a:prstGeom>
        </p:spPr>
      </p:pic>
      <p:pic>
        <p:nvPicPr>
          <p:cNvPr id="8" name="Picture 7">
            <a:extLst>
              <a:ext uri="{FF2B5EF4-FFF2-40B4-BE49-F238E27FC236}">
                <a16:creationId xmlns:a16="http://schemas.microsoft.com/office/drawing/2014/main" id="{2EB1932B-888C-4FD3-8AB7-01A63ADA1C19}"/>
              </a:ext>
            </a:extLst>
          </p:cNvPr>
          <p:cNvPicPr>
            <a:picLocks noChangeAspect="1"/>
          </p:cNvPicPr>
          <p:nvPr/>
        </p:nvPicPr>
        <p:blipFill>
          <a:blip r:embed="rId5"/>
          <a:stretch>
            <a:fillRect/>
          </a:stretch>
        </p:blipFill>
        <p:spPr>
          <a:xfrm>
            <a:off x="6321884" y="4844308"/>
            <a:ext cx="4271101" cy="1009533"/>
          </a:xfrm>
          <a:prstGeom prst="rect">
            <a:avLst/>
          </a:prstGeom>
        </p:spPr>
      </p:pic>
    </p:spTree>
    <p:extLst>
      <p:ext uri="{BB962C8B-B14F-4D97-AF65-F5344CB8AC3E}">
        <p14:creationId xmlns:p14="http://schemas.microsoft.com/office/powerpoint/2010/main" val="1535617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435007"/>
            <a:ext cx="4663108"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Axios</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19458" name="Picture 2" descr="How to Perform HTTP Requests with Axios – A Complete Guide">
            <a:extLst>
              <a:ext uri="{FF2B5EF4-FFF2-40B4-BE49-F238E27FC236}">
                <a16:creationId xmlns:a16="http://schemas.microsoft.com/office/drawing/2014/main" id="{92D779E2-44FC-438C-8256-B921949AC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584" y="1896672"/>
            <a:ext cx="5843814" cy="409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85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83AE79-F969-BE44-B81C-1D4A90F7C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0655" y="574040"/>
            <a:ext cx="6790690" cy="6790690"/>
          </a:xfrm>
          <a:prstGeom prst="rect">
            <a:avLst/>
          </a:prstGeom>
        </p:spPr>
      </p:pic>
      <p:sp>
        <p:nvSpPr>
          <p:cNvPr id="4" name="Üçgen 3">
            <a:extLst>
              <a:ext uri="{FF2B5EF4-FFF2-40B4-BE49-F238E27FC236}">
                <a16:creationId xmlns:a16="http://schemas.microsoft.com/office/drawing/2014/main" id="{00CA1FBA-1DF2-864A-8DF3-7E7538E682AD}"/>
              </a:ext>
            </a:extLst>
          </p:cNvPr>
          <p:cNvSpPr/>
          <p:nvPr/>
        </p:nvSpPr>
        <p:spPr>
          <a:xfrm rot="5400000">
            <a:off x="1603757" y="1673605"/>
            <a:ext cx="1398147" cy="1292910"/>
          </a:xfrm>
          <a:prstGeom prst="triangle">
            <a:avLst/>
          </a:prstGeom>
          <a:solidFill>
            <a:srgbClr val="02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0" name="Üçgen 79">
            <a:extLst>
              <a:ext uri="{FF2B5EF4-FFF2-40B4-BE49-F238E27FC236}">
                <a16:creationId xmlns:a16="http://schemas.microsoft.com/office/drawing/2014/main" id="{BD92FCCF-C565-8F4D-97ED-996E5DED4195}"/>
              </a:ext>
            </a:extLst>
          </p:cNvPr>
          <p:cNvSpPr/>
          <p:nvPr/>
        </p:nvSpPr>
        <p:spPr>
          <a:xfrm rot="5400000">
            <a:off x="9485035" y="3494688"/>
            <a:ext cx="1745418" cy="1614042"/>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5">
            <a:extLst>
              <a:ext uri="{FF2B5EF4-FFF2-40B4-BE49-F238E27FC236}">
                <a16:creationId xmlns:a16="http://schemas.microsoft.com/office/drawing/2014/main" id="{CC568C9E-4EC1-419D-B066-336E9CC67914}"/>
              </a:ext>
            </a:extLst>
          </p:cNvPr>
          <p:cNvSpPr txBox="1"/>
          <p:nvPr/>
        </p:nvSpPr>
        <p:spPr>
          <a:xfrm>
            <a:off x="3918565" y="1328598"/>
            <a:ext cx="3878093" cy="584775"/>
          </a:xfrm>
          <a:prstGeom prst="rect">
            <a:avLst/>
          </a:prstGeom>
          <a:noFill/>
        </p:spPr>
        <p:txBody>
          <a:bodyPr wrap="square" rtlCol="0">
            <a:spAutoFit/>
          </a:bodyPr>
          <a:lstStyle/>
          <a:p>
            <a:pPr algn="r"/>
            <a:r>
              <a:rPr lang="tr-TR" sz="3200" dirty="0">
                <a:solidFill>
                  <a:srgbClr val="002855"/>
                </a:solidFill>
                <a:latin typeface="Neo Sans Std Black  TR" panose="020B0A04030504040204" pitchFamily="34" charset="0"/>
              </a:rPr>
              <a:t>Axios ile Veri Çekme</a:t>
            </a:r>
          </a:p>
        </p:txBody>
      </p:sp>
      <p:pic>
        <p:nvPicPr>
          <p:cNvPr id="13" name="Resim 12">
            <a:extLst>
              <a:ext uri="{FF2B5EF4-FFF2-40B4-BE49-F238E27FC236}">
                <a16:creationId xmlns:a16="http://schemas.microsoft.com/office/drawing/2014/main" id="{FA27F3C2-8EEA-4065-BCBF-29A3E000C19B}"/>
              </a:ext>
            </a:extLst>
          </p:cNvPr>
          <p:cNvPicPr>
            <a:picLocks noChangeAspect="1"/>
          </p:cNvPicPr>
          <p:nvPr/>
        </p:nvPicPr>
        <p:blipFill>
          <a:blip r:embed="rId4"/>
          <a:stretch>
            <a:fillRect/>
          </a:stretch>
        </p:blipFill>
        <p:spPr>
          <a:xfrm>
            <a:off x="3723443" y="2324689"/>
            <a:ext cx="4728771" cy="3055179"/>
          </a:xfrm>
          <a:prstGeom prst="rect">
            <a:avLst/>
          </a:prstGeom>
        </p:spPr>
      </p:pic>
    </p:spTree>
    <p:extLst>
      <p:ext uri="{BB962C8B-B14F-4D97-AF65-F5344CB8AC3E}">
        <p14:creationId xmlns:p14="http://schemas.microsoft.com/office/powerpoint/2010/main" val="111249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4AFBDE9-F3ED-4AF9-ABB6-F1F07D413C27}"/>
              </a:ext>
            </a:extLst>
          </p:cNvPr>
          <p:cNvSpPr txBox="1"/>
          <p:nvPr/>
        </p:nvSpPr>
        <p:spPr>
          <a:xfrm>
            <a:off x="1432892" y="1705241"/>
            <a:ext cx="3707519"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ReactJS</a:t>
            </a:r>
            <a:r>
              <a:rPr lang="tr-TR" sz="2400" b="1" dirty="0">
                <a:solidFill>
                  <a:srgbClr val="02BEC9"/>
                </a:solidFill>
                <a:latin typeface="Centrale Sans Bold" panose="02000000000000000000" pitchFamily="2" charset="0"/>
                <a:cs typeface="Arial" panose="020B0604020202020204" pitchFamily="34" charset="0"/>
              </a:rPr>
              <a:t> </a:t>
            </a:r>
            <a:r>
              <a:rPr lang="tr-TR" sz="2400" b="1" dirty="0" err="1">
                <a:solidFill>
                  <a:srgbClr val="02BEC9"/>
                </a:solidFill>
                <a:latin typeface="Centrale Sans Bold" panose="02000000000000000000" pitchFamily="2" charset="0"/>
                <a:cs typeface="Arial" panose="020B0604020202020204" pitchFamily="34" charset="0"/>
              </a:rPr>
              <a:t>Frameworkleri</a:t>
            </a:r>
            <a:endParaRPr lang="tr-TR" sz="2400" b="1" dirty="0">
              <a:solidFill>
                <a:srgbClr val="02BEC9"/>
              </a:solidFill>
              <a:latin typeface="Centrale Sans Bold" panose="02000000000000000000" pitchFamily="2" charset="0"/>
              <a:cs typeface="Arial" panose="020B0604020202020204" pitchFamily="34" charset="0"/>
            </a:endParaRPr>
          </a:p>
        </p:txBody>
      </p:sp>
      <p:sp>
        <p:nvSpPr>
          <p:cNvPr id="3" name="Dikdörtgen 2">
            <a:extLst>
              <a:ext uri="{FF2B5EF4-FFF2-40B4-BE49-F238E27FC236}">
                <a16:creationId xmlns:a16="http://schemas.microsoft.com/office/drawing/2014/main" id="{331FF600-92AB-427A-8400-A62B8472F80F}"/>
              </a:ext>
            </a:extLst>
          </p:cNvPr>
          <p:cNvSpPr/>
          <p:nvPr/>
        </p:nvSpPr>
        <p:spPr>
          <a:xfrm>
            <a:off x="1223102" y="2272459"/>
            <a:ext cx="6096000" cy="2126864"/>
          </a:xfrm>
          <a:prstGeom prst="rect">
            <a:avLst/>
          </a:prstGeom>
        </p:spPr>
        <p:txBody>
          <a:bodyPr>
            <a:spAutoFit/>
          </a:bodyPr>
          <a:lstStyle/>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Material</a:t>
            </a:r>
            <a:r>
              <a:rPr lang="tr-TR" dirty="0">
                <a:solidFill>
                  <a:srgbClr val="002855"/>
                </a:solidFill>
                <a:latin typeface="Centrale Sans Regular" panose="02000000000000000000" pitchFamily="2" charset="0"/>
                <a:cs typeface="Arial" panose="020B0604020202020204" pitchFamily="34" charset="0"/>
              </a:rPr>
              <a:t> UI</a:t>
            </a:r>
          </a:p>
          <a:p>
            <a:pPr marL="533400" indent="-438150">
              <a:lnSpc>
                <a:spcPct val="15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Ant Design</a:t>
            </a: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React-Bootstrap</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ReactStrap</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5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Semantic</a:t>
            </a:r>
            <a:r>
              <a:rPr lang="tr-TR" dirty="0">
                <a:solidFill>
                  <a:srgbClr val="002855"/>
                </a:solidFill>
                <a:latin typeface="Centrale Sans Regular" panose="02000000000000000000" pitchFamily="2" charset="0"/>
                <a:cs typeface="Arial" panose="020B0604020202020204" pitchFamily="34" charset="0"/>
              </a:rPr>
              <a:t> UI</a:t>
            </a:r>
          </a:p>
        </p:txBody>
      </p:sp>
      <p:pic>
        <p:nvPicPr>
          <p:cNvPr id="2050" name="Picture 2" descr="Introduction - Semantic UI React">
            <a:extLst>
              <a:ext uri="{FF2B5EF4-FFF2-40B4-BE49-F238E27FC236}">
                <a16:creationId xmlns:a16="http://schemas.microsoft.com/office/drawing/2014/main" id="{EEFD0FD6-A2C9-4C16-9337-A4F16B01F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322" y="4492136"/>
            <a:ext cx="1138588" cy="12017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ctstrap - React Bootstrap 4 components">
            <a:extLst>
              <a:ext uri="{FF2B5EF4-FFF2-40B4-BE49-F238E27FC236}">
                <a16:creationId xmlns:a16="http://schemas.microsoft.com/office/drawing/2014/main" id="{C46EF4F3-90CC-4E77-8384-4C3F741A1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4666" y="4331462"/>
            <a:ext cx="1394980" cy="14274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act-bootstrap Alternatives and Reviews (Apr 2022)">
            <a:extLst>
              <a:ext uri="{FF2B5EF4-FFF2-40B4-BE49-F238E27FC236}">
                <a16:creationId xmlns:a16="http://schemas.microsoft.com/office/drawing/2014/main" id="{C4870CD8-6F5C-4958-A495-F213937BE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978" y="4611636"/>
            <a:ext cx="1138588" cy="1082241"/>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62C63C5E-7FC4-4B4A-A731-E94ABA0EF429}"/>
              </a:ext>
            </a:extLst>
          </p:cNvPr>
          <p:cNvPicPr>
            <a:picLocks noChangeAspect="1"/>
          </p:cNvPicPr>
          <p:nvPr/>
        </p:nvPicPr>
        <p:blipFill>
          <a:blip r:embed="rId6"/>
          <a:stretch>
            <a:fillRect/>
          </a:stretch>
        </p:blipFill>
        <p:spPr>
          <a:xfrm>
            <a:off x="3947634" y="4585541"/>
            <a:ext cx="1138588" cy="1134433"/>
          </a:xfrm>
          <a:prstGeom prst="rect">
            <a:avLst/>
          </a:prstGeom>
        </p:spPr>
      </p:pic>
      <p:pic>
        <p:nvPicPr>
          <p:cNvPr id="2062" name="Picture 14" descr="MUI: The React component library you always wanted">
            <a:extLst>
              <a:ext uri="{FF2B5EF4-FFF2-40B4-BE49-F238E27FC236}">
                <a16:creationId xmlns:a16="http://schemas.microsoft.com/office/drawing/2014/main" id="{878E3FD3-3BA3-43B8-901D-56B06E96E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3297" y="4624504"/>
            <a:ext cx="1420581" cy="113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81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69261A6-8A89-469A-8162-28E0AAD33036}"/>
              </a:ext>
            </a:extLst>
          </p:cNvPr>
          <p:cNvSpPr txBox="1"/>
          <p:nvPr/>
        </p:nvSpPr>
        <p:spPr>
          <a:xfrm>
            <a:off x="1432892" y="1405903"/>
            <a:ext cx="466310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MUI</a:t>
            </a:r>
          </a:p>
        </p:txBody>
      </p:sp>
      <p:sp>
        <p:nvSpPr>
          <p:cNvPr id="3" name="Dikdörtgen 3">
            <a:extLst>
              <a:ext uri="{FF2B5EF4-FFF2-40B4-BE49-F238E27FC236}">
                <a16:creationId xmlns:a16="http://schemas.microsoft.com/office/drawing/2014/main" id="{B327BE3B-BACB-4DC0-A34E-58BB1D560AFC}"/>
              </a:ext>
            </a:extLst>
          </p:cNvPr>
          <p:cNvSpPr/>
          <p:nvPr/>
        </p:nvSpPr>
        <p:spPr>
          <a:xfrm>
            <a:off x="1292352" y="1984909"/>
            <a:ext cx="7912608" cy="3231654"/>
          </a:xfrm>
          <a:prstGeom prst="rect">
            <a:avLst/>
          </a:prstGeom>
        </p:spPr>
        <p:txBody>
          <a:bodyPr wrap="square">
            <a:spAutoFit/>
          </a:bodyPr>
          <a:lstStyle/>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Google </a:t>
            </a:r>
            <a:r>
              <a:rPr lang="tr-TR" dirty="0" err="1">
                <a:solidFill>
                  <a:srgbClr val="002855"/>
                </a:solidFill>
                <a:cs typeface="Arial" panose="020B0604020202020204" pitchFamily="34" charset="0"/>
              </a:rPr>
              <a:t>Material</a:t>
            </a:r>
            <a:r>
              <a:rPr lang="tr-TR" dirty="0">
                <a:solidFill>
                  <a:srgbClr val="002855"/>
                </a:solidFill>
                <a:cs typeface="Arial" panose="020B0604020202020204" pitchFamily="34" charset="0"/>
              </a:rPr>
              <a:t> UI kütüphanesinin açık kaynak kodlu olarak </a:t>
            </a:r>
            <a:r>
              <a:rPr lang="tr-TR" dirty="0" err="1">
                <a:solidFill>
                  <a:srgbClr val="002855"/>
                </a:solidFill>
                <a:cs typeface="Arial" panose="020B0604020202020204" pitchFamily="34" charset="0"/>
              </a:rPr>
              <a:t>React’a</a:t>
            </a:r>
            <a:r>
              <a:rPr lang="tr-TR" dirty="0">
                <a:solidFill>
                  <a:srgbClr val="002855"/>
                </a:solidFill>
                <a:cs typeface="Arial" panose="020B0604020202020204" pitchFamily="34" charset="0"/>
              </a:rPr>
              <a:t> uyarlanmış halidir.</a:t>
            </a:r>
          </a:p>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En çok kullanılan </a:t>
            </a:r>
            <a:r>
              <a:rPr lang="tr-TR" dirty="0" err="1">
                <a:solidFill>
                  <a:srgbClr val="002855"/>
                </a:solidFill>
                <a:cs typeface="Arial" panose="020B0604020202020204" pitchFamily="34" charset="0"/>
              </a:rPr>
              <a:t>Framework’lerden</a:t>
            </a:r>
            <a:r>
              <a:rPr lang="tr-TR" dirty="0">
                <a:solidFill>
                  <a:srgbClr val="002855"/>
                </a:solidFill>
                <a:cs typeface="Arial" panose="020B0604020202020204" pitchFamily="34" charset="0"/>
              </a:rPr>
              <a:t> biridir.</a:t>
            </a:r>
          </a:p>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Büyük ölçekte ücretsiz</a:t>
            </a:r>
          </a:p>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UI tasarlama ve kodlama eforunu küçültüyor.</a:t>
            </a:r>
          </a:p>
          <a:p>
            <a:pPr marL="381000" indent="-285750">
              <a:spcBef>
                <a:spcPts val="1200"/>
              </a:spcBef>
              <a:buFont typeface="Arial" panose="020B0604020202020204" pitchFamily="34" charset="0"/>
              <a:buChar char="•"/>
            </a:pPr>
            <a:r>
              <a:rPr lang="tr-TR" dirty="0" err="1">
                <a:solidFill>
                  <a:srgbClr val="002855"/>
                </a:solidFill>
                <a:cs typeface="Arial" panose="020B0604020202020204" pitchFamily="34" charset="0"/>
              </a:rPr>
              <a:t>Native</a:t>
            </a:r>
            <a:r>
              <a:rPr lang="tr-TR" dirty="0">
                <a:solidFill>
                  <a:srgbClr val="002855"/>
                </a:solidFill>
                <a:cs typeface="Arial" panose="020B0604020202020204" pitchFamily="34" charset="0"/>
              </a:rPr>
              <a:t> olarak </a:t>
            </a:r>
            <a:r>
              <a:rPr lang="tr-TR" dirty="0" err="1">
                <a:solidFill>
                  <a:srgbClr val="002855"/>
                </a:solidFill>
                <a:cs typeface="Arial" panose="020B0604020202020204" pitchFamily="34" charset="0"/>
              </a:rPr>
              <a:t>responsive</a:t>
            </a:r>
            <a:r>
              <a:rPr lang="tr-TR" dirty="0">
                <a:solidFill>
                  <a:srgbClr val="002855"/>
                </a:solidFill>
                <a:cs typeface="Arial" panose="020B0604020202020204" pitchFamily="34" charset="0"/>
              </a:rPr>
              <a:t> </a:t>
            </a:r>
            <a:r>
              <a:rPr lang="tr-TR" dirty="0" err="1">
                <a:solidFill>
                  <a:srgbClr val="002855"/>
                </a:solidFill>
                <a:cs typeface="Arial" panose="020B0604020202020204" pitchFamily="34" charset="0"/>
              </a:rPr>
              <a:t>componentler</a:t>
            </a:r>
            <a:r>
              <a:rPr lang="tr-TR" dirty="0">
                <a:solidFill>
                  <a:srgbClr val="002855"/>
                </a:solidFill>
                <a:cs typeface="Arial" panose="020B0604020202020204" pitchFamily="34" charset="0"/>
              </a:rPr>
              <a:t> barındırıyor.</a:t>
            </a:r>
          </a:p>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70+ hazır </a:t>
            </a:r>
            <a:r>
              <a:rPr lang="tr-TR" dirty="0" err="1">
                <a:solidFill>
                  <a:srgbClr val="002855"/>
                </a:solidFill>
                <a:cs typeface="Arial" panose="020B0604020202020204" pitchFamily="34" charset="0"/>
              </a:rPr>
              <a:t>component</a:t>
            </a:r>
            <a:r>
              <a:rPr lang="tr-TR" dirty="0">
                <a:solidFill>
                  <a:srgbClr val="002855"/>
                </a:solidFill>
                <a:cs typeface="Arial" panose="020B0604020202020204" pitchFamily="34" charset="0"/>
              </a:rPr>
              <a:t> mevcut</a:t>
            </a:r>
          </a:p>
          <a:p>
            <a:pPr marL="381000" indent="-285750">
              <a:spcBef>
                <a:spcPts val="1200"/>
              </a:spcBef>
              <a:buFont typeface="Arial" panose="020B0604020202020204" pitchFamily="34" charset="0"/>
              <a:buChar char="•"/>
            </a:pPr>
            <a:r>
              <a:rPr lang="tr-TR" dirty="0">
                <a:solidFill>
                  <a:srgbClr val="002855"/>
                </a:solidFill>
                <a:cs typeface="Arial" panose="020B0604020202020204" pitchFamily="34" charset="0"/>
              </a:rPr>
              <a:t>MUI.com </a:t>
            </a:r>
          </a:p>
        </p:txBody>
      </p:sp>
    </p:spTree>
    <p:extLst>
      <p:ext uri="{BB962C8B-B14F-4D97-AF65-F5344CB8AC3E}">
        <p14:creationId xmlns:p14="http://schemas.microsoft.com/office/powerpoint/2010/main" val="820662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3" y="1684642"/>
            <a:ext cx="2686186"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Typescript nedir?</a:t>
            </a:r>
          </a:p>
        </p:txBody>
      </p:sp>
      <p:sp>
        <p:nvSpPr>
          <p:cNvPr id="9" name="Rectangle 1">
            <a:extLst>
              <a:ext uri="{FF2B5EF4-FFF2-40B4-BE49-F238E27FC236}">
                <a16:creationId xmlns:a16="http://schemas.microsoft.com/office/drawing/2014/main" id="{2D09BC4D-2811-F049-A37F-29386101D76B}"/>
              </a:ext>
            </a:extLst>
          </p:cNvPr>
          <p:cNvSpPr/>
          <p:nvPr/>
        </p:nvSpPr>
        <p:spPr>
          <a:xfrm>
            <a:off x="287833" y="2146307"/>
            <a:ext cx="5865459" cy="2245487"/>
          </a:xfrm>
          <a:prstGeom prst="rect">
            <a:avLst/>
          </a:prstGeom>
        </p:spPr>
        <p:txBody>
          <a:bodyPr wrap="square">
            <a:spAutoFit/>
          </a:bodyPr>
          <a:lstStyle/>
          <a:p>
            <a:pPr>
              <a:lnSpc>
                <a:spcPct val="110000"/>
              </a:lnSpc>
            </a:pPr>
            <a:r>
              <a:rPr lang="tr-TR" sz="1600" dirty="0">
                <a:solidFill>
                  <a:srgbClr val="002855"/>
                </a:solidFill>
                <a:latin typeface="Centrale Sans Regular" panose="02000000000000000000" pitchFamily="2" charset="0"/>
                <a:cs typeface="Arial" panose="020B0604020202020204" pitchFamily="34" charset="0"/>
              </a:rPr>
              <a:t>Microsoft tarafından geliştirilen Javascript’in standartlarını değiştiren üst seviye yazım standardıdır. </a:t>
            </a:r>
          </a:p>
          <a:p>
            <a:pPr>
              <a:lnSpc>
                <a:spcPct val="110000"/>
              </a:lnSpc>
            </a:pPr>
            <a:endParaRPr lang="tr-TR" sz="1600"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Nesne yönelimli, derlenebilir ve açık kaynaklıdır.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Typescript ile yazılan kodlar Javascript’e derlenir.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React, Angular gibi popüler Javascript frameworkleriyle birlikte büyük çaplı projelerde yaygın olarak kullanılmaktadır.</a:t>
            </a:r>
          </a:p>
          <a:p>
            <a:pPr marL="95250">
              <a:lnSpc>
                <a:spcPct val="110000"/>
              </a:lnSpc>
            </a:pPr>
            <a:endParaRPr lang="tr-TR" sz="1600" dirty="0">
              <a:solidFill>
                <a:srgbClr val="002855"/>
              </a:solidFill>
              <a:latin typeface="Centrale Sans Regular" panose="02000000000000000000" pitchFamily="2" charset="0"/>
              <a:cs typeface="Arial" panose="020B0604020202020204" pitchFamily="34" charset="0"/>
            </a:endParaRPr>
          </a:p>
        </p:txBody>
      </p:sp>
    </p:spTree>
    <p:extLst>
      <p:ext uri="{BB962C8B-B14F-4D97-AF65-F5344CB8AC3E}">
        <p14:creationId xmlns:p14="http://schemas.microsoft.com/office/powerpoint/2010/main" val="491427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3" y="1684642"/>
            <a:ext cx="4958870"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Typescriptin özellikleri</a:t>
            </a:r>
          </a:p>
        </p:txBody>
      </p:sp>
      <p:sp>
        <p:nvSpPr>
          <p:cNvPr id="9" name="Rectangle 1">
            <a:extLst>
              <a:ext uri="{FF2B5EF4-FFF2-40B4-BE49-F238E27FC236}">
                <a16:creationId xmlns:a16="http://schemas.microsoft.com/office/drawing/2014/main" id="{2D09BC4D-2811-F049-A37F-29386101D76B}"/>
              </a:ext>
            </a:extLst>
          </p:cNvPr>
          <p:cNvSpPr/>
          <p:nvPr/>
        </p:nvSpPr>
        <p:spPr>
          <a:xfrm>
            <a:off x="287833" y="2146307"/>
            <a:ext cx="5865459" cy="1974643"/>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Hatalarınızı derleme esnasında yakalamanızı sağlar.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IDE'ler TypeScript yazarken yardımcı olur.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Hata kaynağını tespit etmeyi kolaylaştırır.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Kodun anlaşılırlığını artırır.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Typescript, statik veri tiplemesine sahiptir.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Typescript’in söz dizimi Java, C# gibi yüksek seviyeli dillere benzerdir.</a:t>
            </a:r>
          </a:p>
        </p:txBody>
      </p:sp>
    </p:spTree>
    <p:extLst>
      <p:ext uri="{BB962C8B-B14F-4D97-AF65-F5344CB8AC3E}">
        <p14:creationId xmlns:p14="http://schemas.microsoft.com/office/powerpoint/2010/main" val="3555936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3068027-8780-4310-AB42-B6788A054BB2}"/>
              </a:ext>
            </a:extLst>
          </p:cNvPr>
          <p:cNvSpPr txBox="1"/>
          <p:nvPr/>
        </p:nvSpPr>
        <p:spPr>
          <a:xfrm>
            <a:off x="1432892" y="1631100"/>
            <a:ext cx="2653076"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JavaScript</a:t>
            </a:r>
            <a:r>
              <a:rPr lang="tr-TR" sz="2400" b="1" dirty="0">
                <a:solidFill>
                  <a:srgbClr val="02BEC9"/>
                </a:solidFill>
                <a:latin typeface="Centrale Sans Bold" panose="02000000000000000000" pitchFamily="2" charset="0"/>
                <a:cs typeface="Arial" panose="020B0604020202020204" pitchFamily="34" charset="0"/>
              </a:rPr>
              <a:t> Nedir?</a:t>
            </a:r>
          </a:p>
        </p:txBody>
      </p:sp>
      <p:sp>
        <p:nvSpPr>
          <p:cNvPr id="3" name="Rectangle 31">
            <a:extLst>
              <a:ext uri="{FF2B5EF4-FFF2-40B4-BE49-F238E27FC236}">
                <a16:creationId xmlns:a16="http://schemas.microsoft.com/office/drawing/2014/main" id="{9D4669C1-AC61-457A-8945-CABAD6764B27}"/>
              </a:ext>
            </a:extLst>
          </p:cNvPr>
          <p:cNvSpPr/>
          <p:nvPr/>
        </p:nvSpPr>
        <p:spPr>
          <a:xfrm>
            <a:off x="1432892" y="2092765"/>
            <a:ext cx="5701076" cy="1162113"/>
          </a:xfrm>
          <a:prstGeom prst="rect">
            <a:avLst/>
          </a:prstGeom>
        </p:spPr>
        <p:txBody>
          <a:bodyPr wrap="square">
            <a:spAutoFit/>
          </a:bodyPr>
          <a:lstStyle/>
          <a:p>
            <a:pPr>
              <a:lnSpc>
                <a:spcPct val="150000"/>
              </a:lnSpc>
              <a:defRPr/>
            </a:pPr>
            <a:r>
              <a:rPr lang="en-US" sz="1600" dirty="0">
                <a:solidFill>
                  <a:srgbClr val="002855"/>
                </a:solidFill>
                <a:latin typeface="Centrale Sans Bold" panose="02000000000000000000"/>
              </a:rPr>
              <a:t>JavaScript, web </a:t>
            </a:r>
            <a:r>
              <a:rPr lang="en-US" sz="1600" dirty="0" err="1">
                <a:solidFill>
                  <a:srgbClr val="002855"/>
                </a:solidFill>
                <a:latin typeface="Centrale Sans Bold" panose="02000000000000000000"/>
              </a:rPr>
              <a:t>geliştiricilerinin</a:t>
            </a:r>
            <a:r>
              <a:rPr lang="en-US" sz="1600" dirty="0">
                <a:solidFill>
                  <a:srgbClr val="002855"/>
                </a:solidFill>
                <a:latin typeface="Centrale Sans Bold" panose="02000000000000000000"/>
              </a:rPr>
              <a:t> web </a:t>
            </a:r>
            <a:r>
              <a:rPr lang="en-US" sz="1600" dirty="0" err="1">
                <a:solidFill>
                  <a:srgbClr val="002855"/>
                </a:solidFill>
                <a:latin typeface="Centrale Sans Bold" panose="02000000000000000000"/>
              </a:rPr>
              <a:t>sayfaları</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uygulamalar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sunucular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ve</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hatta</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oyunlar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geliştirirken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dinamik</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etkileşimler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oluşturmak</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için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yaygın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olarak</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kullandıkları</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bir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programlama</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dilidir</a:t>
            </a:r>
            <a:r>
              <a:rPr lang="en-US" sz="1600" dirty="0">
                <a:solidFill>
                  <a:srgbClr val="002855"/>
                </a:solidFill>
                <a:latin typeface="Centrale Sans Bold" panose="02000000000000000000"/>
              </a:rPr>
              <a:t>.</a:t>
            </a:r>
          </a:p>
        </p:txBody>
      </p:sp>
      <p:sp>
        <p:nvSpPr>
          <p:cNvPr id="4" name="Dikdörtgen 3">
            <a:extLst>
              <a:ext uri="{FF2B5EF4-FFF2-40B4-BE49-F238E27FC236}">
                <a16:creationId xmlns:a16="http://schemas.microsoft.com/office/drawing/2014/main" id="{F940FBF7-8335-4DF1-A851-69CCF6687554}"/>
              </a:ext>
            </a:extLst>
          </p:cNvPr>
          <p:cNvSpPr/>
          <p:nvPr/>
        </p:nvSpPr>
        <p:spPr>
          <a:xfrm>
            <a:off x="1367481" y="3511378"/>
            <a:ext cx="6096000" cy="991169"/>
          </a:xfrm>
          <a:prstGeom prst="rect">
            <a:avLst/>
          </a:prstGeom>
        </p:spPr>
        <p:txBody>
          <a:bodyPr>
            <a:spAutoFit/>
          </a:bodyPr>
          <a:lstStyle/>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Sunucu Etkileşimi</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Kullanıcı Deneyimi</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HTML ve CSS ile eksiksiz bir web sitesi</a:t>
            </a:r>
          </a:p>
        </p:txBody>
      </p:sp>
    </p:spTree>
    <p:extLst>
      <p:ext uri="{BB962C8B-B14F-4D97-AF65-F5344CB8AC3E}">
        <p14:creationId xmlns:p14="http://schemas.microsoft.com/office/powerpoint/2010/main" val="16013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3" y="1684642"/>
            <a:ext cx="3502932"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Typescript kurulumu</a:t>
            </a:r>
          </a:p>
        </p:txBody>
      </p:sp>
      <p:sp>
        <p:nvSpPr>
          <p:cNvPr id="9" name="Rectangle 1">
            <a:extLst>
              <a:ext uri="{FF2B5EF4-FFF2-40B4-BE49-F238E27FC236}">
                <a16:creationId xmlns:a16="http://schemas.microsoft.com/office/drawing/2014/main" id="{2D09BC4D-2811-F049-A37F-29386101D76B}"/>
              </a:ext>
            </a:extLst>
          </p:cNvPr>
          <p:cNvSpPr/>
          <p:nvPr/>
        </p:nvSpPr>
        <p:spPr>
          <a:xfrm>
            <a:off x="287833" y="2146307"/>
            <a:ext cx="6219499" cy="1162113"/>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https://www.typescriptlang.org/download adresi üzerinde kurulum detayları yer alıyor.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npm install -g typescript</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Vs Code , IntelliJ IDEA gibi IDE’ler Typescript desteği sağlıyor.</a:t>
            </a:r>
          </a:p>
        </p:txBody>
      </p:sp>
    </p:spTree>
    <p:extLst>
      <p:ext uri="{BB962C8B-B14F-4D97-AF65-F5344CB8AC3E}">
        <p14:creationId xmlns:p14="http://schemas.microsoft.com/office/powerpoint/2010/main" val="1235334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2" y="1684642"/>
            <a:ext cx="3680485"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Typescript derleyicisi (tsc)</a:t>
            </a:r>
          </a:p>
        </p:txBody>
      </p:sp>
      <p:sp>
        <p:nvSpPr>
          <p:cNvPr id="9" name="Rectangle 1">
            <a:extLst>
              <a:ext uri="{FF2B5EF4-FFF2-40B4-BE49-F238E27FC236}">
                <a16:creationId xmlns:a16="http://schemas.microsoft.com/office/drawing/2014/main" id="{2D09BC4D-2811-F049-A37F-29386101D76B}"/>
              </a:ext>
            </a:extLst>
          </p:cNvPr>
          <p:cNvSpPr/>
          <p:nvPr/>
        </p:nvSpPr>
        <p:spPr>
          <a:xfrm>
            <a:off x="287833" y="2146307"/>
            <a:ext cx="7417984" cy="2245487"/>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Typescript kodlarının Javascript’e dönüştürülerek çalışmasını sağlar.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Oluşturulan bir ts dosyasının Javascript’e dönüşümü alttaki gibi gerçekleştirilebilir.</a:t>
            </a:r>
          </a:p>
          <a:p>
            <a:pPr marL="533400" indent="-438150">
              <a:lnSpc>
                <a:spcPct val="110000"/>
              </a:lnSpc>
              <a:buFont typeface="Arial" panose="020B0604020202020204" pitchFamily="34" charset="0"/>
              <a:buChar char="•"/>
            </a:pPr>
            <a:endParaRPr lang="tr-TR" sz="1600"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tr-TR" sz="1600"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tr-TR" sz="1600"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Oluşturduğunuz bütün ts dosyalarının Javascript’e dönüşmesini istiyorsanız;</a:t>
            </a:r>
          </a:p>
          <a:p>
            <a:pPr marL="533400" indent="-438150">
              <a:lnSpc>
                <a:spcPct val="110000"/>
              </a:lnSpc>
              <a:buFont typeface="Arial" panose="020B0604020202020204" pitchFamily="34" charset="0"/>
              <a:buChar char="•"/>
            </a:pPr>
            <a:endParaRPr lang="tr-TR" sz="1600"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endParaRPr lang="tr-TR" sz="1600" dirty="0">
              <a:solidFill>
                <a:srgbClr val="002855"/>
              </a:solidFill>
              <a:latin typeface="Centrale Sans Regular" panose="02000000000000000000" pitchFamily="2" charset="0"/>
              <a:cs typeface="Arial" panose="020B0604020202020204" pitchFamily="34" charset="0"/>
            </a:endParaRPr>
          </a:p>
        </p:txBody>
      </p:sp>
      <p:pic>
        <p:nvPicPr>
          <p:cNvPr id="5" name="Resim 4">
            <a:extLst>
              <a:ext uri="{FF2B5EF4-FFF2-40B4-BE49-F238E27FC236}">
                <a16:creationId xmlns:a16="http://schemas.microsoft.com/office/drawing/2014/main" id="{AD3DEA3F-AB0C-462D-BA67-CBF1187CB3DC}"/>
              </a:ext>
            </a:extLst>
          </p:cNvPr>
          <p:cNvPicPr>
            <a:picLocks noChangeAspect="1"/>
          </p:cNvPicPr>
          <p:nvPr/>
        </p:nvPicPr>
        <p:blipFill>
          <a:blip r:embed="rId2"/>
          <a:stretch>
            <a:fillRect/>
          </a:stretch>
        </p:blipFill>
        <p:spPr>
          <a:xfrm>
            <a:off x="879828" y="2840048"/>
            <a:ext cx="2058682" cy="497165"/>
          </a:xfrm>
          <a:prstGeom prst="rect">
            <a:avLst/>
          </a:prstGeom>
        </p:spPr>
      </p:pic>
      <p:pic>
        <p:nvPicPr>
          <p:cNvPr id="6" name="Resim 5">
            <a:extLst>
              <a:ext uri="{FF2B5EF4-FFF2-40B4-BE49-F238E27FC236}">
                <a16:creationId xmlns:a16="http://schemas.microsoft.com/office/drawing/2014/main" id="{D842EB1E-4D60-4CF6-A06C-0C5061986348}"/>
              </a:ext>
            </a:extLst>
          </p:cNvPr>
          <p:cNvPicPr>
            <a:picLocks noChangeAspect="1"/>
          </p:cNvPicPr>
          <p:nvPr/>
        </p:nvPicPr>
        <p:blipFill>
          <a:blip r:embed="rId3"/>
          <a:stretch>
            <a:fillRect/>
          </a:stretch>
        </p:blipFill>
        <p:spPr>
          <a:xfrm>
            <a:off x="879828" y="3918959"/>
            <a:ext cx="2058682" cy="500374"/>
          </a:xfrm>
          <a:prstGeom prst="rect">
            <a:avLst/>
          </a:prstGeom>
        </p:spPr>
      </p:pic>
    </p:spTree>
    <p:extLst>
      <p:ext uri="{BB962C8B-B14F-4D97-AF65-F5344CB8AC3E}">
        <p14:creationId xmlns:p14="http://schemas.microsoft.com/office/powerpoint/2010/main" val="1455845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9864" y="1258632"/>
            <a:ext cx="2934761"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Tsconfig.json dosyası</a:t>
            </a:r>
          </a:p>
        </p:txBody>
      </p:sp>
      <p:sp>
        <p:nvSpPr>
          <p:cNvPr id="9" name="Rectangle 1">
            <a:extLst>
              <a:ext uri="{FF2B5EF4-FFF2-40B4-BE49-F238E27FC236}">
                <a16:creationId xmlns:a16="http://schemas.microsoft.com/office/drawing/2014/main" id="{2D09BC4D-2811-F049-A37F-29386101D76B}"/>
              </a:ext>
            </a:extLst>
          </p:cNvPr>
          <p:cNvSpPr/>
          <p:nvPr/>
        </p:nvSpPr>
        <p:spPr>
          <a:xfrm>
            <a:off x="289864" y="1930119"/>
            <a:ext cx="5865459" cy="3870547"/>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b="1" dirty="0">
                <a:solidFill>
                  <a:srgbClr val="002855"/>
                </a:solidFill>
                <a:latin typeface="Centrale Sans Regular" panose="02000000000000000000" pitchFamily="2" charset="0"/>
                <a:cs typeface="Arial" panose="020B0604020202020204" pitchFamily="34" charset="0"/>
              </a:rPr>
              <a:t>target</a:t>
            </a:r>
            <a:r>
              <a:rPr lang="tr-TR" sz="1600" dirty="0">
                <a:solidFill>
                  <a:srgbClr val="002855"/>
                </a:solidFill>
                <a:latin typeface="Centrale Sans Regular" panose="02000000000000000000" pitchFamily="2" charset="0"/>
                <a:cs typeface="Arial" panose="020B0604020202020204" pitchFamily="34" charset="0"/>
              </a:rPr>
              <a:t> : TypeScript dönüşeceği hedef EcmaScript versiyonu belirtir.</a:t>
            </a:r>
          </a:p>
          <a:p>
            <a:pPr marL="533400" indent="-438150">
              <a:lnSpc>
                <a:spcPct val="110000"/>
              </a:lnSpc>
              <a:buFont typeface="Arial" panose="020B0604020202020204" pitchFamily="34" charset="0"/>
              <a:buChar char="•"/>
            </a:pPr>
            <a:r>
              <a:rPr lang="tr-TR" sz="1600" b="1" dirty="0">
                <a:solidFill>
                  <a:srgbClr val="002855"/>
                </a:solidFill>
                <a:latin typeface="Centrale Sans Regular" panose="02000000000000000000" pitchFamily="2" charset="0"/>
                <a:cs typeface="Arial" panose="020B0604020202020204" pitchFamily="34" charset="0"/>
              </a:rPr>
              <a:t>module</a:t>
            </a:r>
            <a:r>
              <a:rPr lang="tr-TR" sz="1600" dirty="0">
                <a:solidFill>
                  <a:srgbClr val="002855"/>
                </a:solidFill>
                <a:latin typeface="Centrale Sans Regular" panose="02000000000000000000" pitchFamily="2" charset="0"/>
                <a:cs typeface="Arial" panose="020B0604020202020204" pitchFamily="34" charset="0"/>
              </a:rPr>
              <a:t>: module sistemi yani import/export mekanizmalarında hangi lib yapısından faydalanacağınızı belirtmenizi sağlar.</a:t>
            </a:r>
          </a:p>
          <a:p>
            <a:pPr marL="533400" indent="-438150">
              <a:lnSpc>
                <a:spcPct val="110000"/>
              </a:lnSpc>
              <a:buFont typeface="Arial" panose="020B0604020202020204" pitchFamily="34" charset="0"/>
              <a:buChar char="•"/>
            </a:pPr>
            <a:r>
              <a:rPr lang="tr-TR" sz="1600" b="1" dirty="0">
                <a:solidFill>
                  <a:srgbClr val="002855"/>
                </a:solidFill>
                <a:latin typeface="Centrale Sans Regular" panose="02000000000000000000" pitchFamily="2" charset="0"/>
                <a:cs typeface="Arial" panose="020B0604020202020204" pitchFamily="34" charset="0"/>
              </a:rPr>
              <a:t>skipLibCheck</a:t>
            </a:r>
            <a:r>
              <a:rPr lang="tr-TR" sz="1600" dirty="0">
                <a:solidFill>
                  <a:srgbClr val="002855"/>
                </a:solidFill>
                <a:latin typeface="Centrale Sans Regular" panose="02000000000000000000" pitchFamily="2" charset="0"/>
                <a:cs typeface="Arial" panose="020B0604020202020204" pitchFamily="34" charset="0"/>
              </a:rPr>
              <a:t>: Kullandığınız kütüphaneleri typecheck kontrolünden geçirmez.</a:t>
            </a:r>
          </a:p>
          <a:p>
            <a:pPr marL="533400" indent="-438150">
              <a:lnSpc>
                <a:spcPct val="110000"/>
              </a:lnSpc>
              <a:buFont typeface="Arial" panose="020B0604020202020204" pitchFamily="34" charset="0"/>
              <a:buChar char="•"/>
            </a:pPr>
            <a:r>
              <a:rPr lang="tr-TR" sz="1600" b="1" dirty="0">
                <a:solidFill>
                  <a:srgbClr val="002855"/>
                </a:solidFill>
                <a:latin typeface="Centrale Sans Regular" panose="02000000000000000000" pitchFamily="2" charset="0"/>
                <a:cs typeface="Arial" panose="020B0604020202020204" pitchFamily="34" charset="0"/>
              </a:rPr>
              <a:t>strict</a:t>
            </a:r>
            <a:r>
              <a:rPr lang="tr-TR" sz="1600" dirty="0">
                <a:solidFill>
                  <a:srgbClr val="002855"/>
                </a:solidFill>
                <a:latin typeface="Centrale Sans Regular" panose="02000000000000000000" pitchFamily="2" charset="0"/>
                <a:cs typeface="Arial" panose="020B0604020202020204" pitchFamily="34" charset="0"/>
              </a:rPr>
              <a:t>: Kodunuzun içerisinde yazarken bazı kısımları eksik bıraktığınızda bunları JS olduğu gibi any kodu ile çağırabilir. Null kontrolleri yapmaz vb.. bunun yerine strict seviyesini ayarlayabilmemizi sağlar. Bu projeye yeni başlarken belki strict=</a:t>
            </a:r>
            <a:r>
              <a:rPr lang="tr-TR" sz="1600" dirty="0" err="1">
                <a:solidFill>
                  <a:srgbClr val="002855"/>
                </a:solidFill>
                <a:latin typeface="Centrale Sans Regular" panose="02000000000000000000" pitchFamily="2" charset="0"/>
                <a:cs typeface="Arial" panose="020B0604020202020204" pitchFamily="34" charset="0"/>
              </a:rPr>
              <a:t>true</a:t>
            </a:r>
            <a:r>
              <a:rPr lang="tr-TR" sz="1600" dirty="0">
                <a:solidFill>
                  <a:srgbClr val="002855"/>
                </a:solidFill>
                <a:latin typeface="Centrale Sans Regular" panose="02000000000000000000" pitchFamily="2" charset="0"/>
                <a:cs typeface="Arial" panose="020B0604020202020204" pitchFamily="34" charset="0"/>
              </a:rPr>
              <a:t> ile başlamak basitken, proje çalışan legacy bir kod ise JS → TS geçişi yapılıyor ise bu kısımlarda strict seviyesi düşürülebilir.</a:t>
            </a:r>
          </a:p>
        </p:txBody>
      </p:sp>
      <p:pic>
        <p:nvPicPr>
          <p:cNvPr id="5" name="Resim 4">
            <a:extLst>
              <a:ext uri="{FF2B5EF4-FFF2-40B4-BE49-F238E27FC236}">
                <a16:creationId xmlns:a16="http://schemas.microsoft.com/office/drawing/2014/main" id="{6FFE6177-E725-422F-ADE5-739E6C4C4B48}"/>
              </a:ext>
            </a:extLst>
          </p:cNvPr>
          <p:cNvPicPr>
            <a:picLocks noChangeAspect="1"/>
          </p:cNvPicPr>
          <p:nvPr/>
        </p:nvPicPr>
        <p:blipFill>
          <a:blip r:embed="rId2"/>
          <a:stretch>
            <a:fillRect/>
          </a:stretch>
        </p:blipFill>
        <p:spPr>
          <a:xfrm>
            <a:off x="6508399" y="1258632"/>
            <a:ext cx="4766516" cy="4569959"/>
          </a:xfrm>
          <a:prstGeom prst="rect">
            <a:avLst/>
          </a:prstGeom>
        </p:spPr>
      </p:pic>
    </p:spTree>
    <p:extLst>
      <p:ext uri="{BB962C8B-B14F-4D97-AF65-F5344CB8AC3E}">
        <p14:creationId xmlns:p14="http://schemas.microsoft.com/office/powerpoint/2010/main" val="2306499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283AE79-F969-BE44-B81C-1D4A90F7C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0655" y="574040"/>
            <a:ext cx="6790690" cy="6790690"/>
          </a:xfrm>
          <a:prstGeom prst="rect">
            <a:avLst/>
          </a:prstGeom>
        </p:spPr>
      </p:pic>
      <p:sp>
        <p:nvSpPr>
          <p:cNvPr id="4" name="Üçgen 3">
            <a:extLst>
              <a:ext uri="{FF2B5EF4-FFF2-40B4-BE49-F238E27FC236}">
                <a16:creationId xmlns:a16="http://schemas.microsoft.com/office/drawing/2014/main" id="{00CA1FBA-1DF2-864A-8DF3-7E7538E682AD}"/>
              </a:ext>
            </a:extLst>
          </p:cNvPr>
          <p:cNvSpPr/>
          <p:nvPr/>
        </p:nvSpPr>
        <p:spPr>
          <a:xfrm rot="5400000">
            <a:off x="1603757" y="1673605"/>
            <a:ext cx="1398147" cy="1292910"/>
          </a:xfrm>
          <a:prstGeom prst="triangle">
            <a:avLst/>
          </a:prstGeom>
          <a:solidFill>
            <a:srgbClr val="02B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0" name="Üçgen 79">
            <a:extLst>
              <a:ext uri="{FF2B5EF4-FFF2-40B4-BE49-F238E27FC236}">
                <a16:creationId xmlns:a16="http://schemas.microsoft.com/office/drawing/2014/main" id="{BD92FCCF-C565-8F4D-97ED-996E5DED4195}"/>
              </a:ext>
            </a:extLst>
          </p:cNvPr>
          <p:cNvSpPr/>
          <p:nvPr/>
        </p:nvSpPr>
        <p:spPr>
          <a:xfrm rot="5400000">
            <a:off x="9485035" y="3494688"/>
            <a:ext cx="1745418" cy="1614042"/>
          </a:xfrm>
          <a:prstGeom prst="triangle">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5">
            <a:extLst>
              <a:ext uri="{FF2B5EF4-FFF2-40B4-BE49-F238E27FC236}">
                <a16:creationId xmlns:a16="http://schemas.microsoft.com/office/drawing/2014/main" id="{CC568C9E-4EC1-419D-B066-336E9CC67914}"/>
              </a:ext>
            </a:extLst>
          </p:cNvPr>
          <p:cNvSpPr txBox="1"/>
          <p:nvPr/>
        </p:nvSpPr>
        <p:spPr>
          <a:xfrm>
            <a:off x="7286672" y="1086153"/>
            <a:ext cx="3878093" cy="584775"/>
          </a:xfrm>
          <a:prstGeom prst="rect">
            <a:avLst/>
          </a:prstGeom>
          <a:noFill/>
        </p:spPr>
        <p:txBody>
          <a:bodyPr wrap="square" rtlCol="0">
            <a:spAutoFit/>
          </a:bodyPr>
          <a:lstStyle/>
          <a:p>
            <a:pPr algn="r"/>
            <a:r>
              <a:rPr lang="tr-TR" sz="3200" dirty="0">
                <a:solidFill>
                  <a:srgbClr val="002855"/>
                </a:solidFill>
                <a:latin typeface="Neo Sans Std Black  TR" panose="020B0A04030504040204" pitchFamily="34" charset="0"/>
              </a:rPr>
              <a:t>Simple Types</a:t>
            </a:r>
          </a:p>
        </p:txBody>
      </p:sp>
      <p:pic>
        <p:nvPicPr>
          <p:cNvPr id="9" name="Resim 8">
            <a:extLst>
              <a:ext uri="{FF2B5EF4-FFF2-40B4-BE49-F238E27FC236}">
                <a16:creationId xmlns:a16="http://schemas.microsoft.com/office/drawing/2014/main" id="{77AA99EF-F962-4E08-A002-A7F24167E956}"/>
              </a:ext>
            </a:extLst>
          </p:cNvPr>
          <p:cNvPicPr>
            <a:picLocks noChangeAspect="1"/>
          </p:cNvPicPr>
          <p:nvPr/>
        </p:nvPicPr>
        <p:blipFill>
          <a:blip r:embed="rId4"/>
          <a:stretch>
            <a:fillRect/>
          </a:stretch>
        </p:blipFill>
        <p:spPr>
          <a:xfrm>
            <a:off x="3728621" y="2299519"/>
            <a:ext cx="4696288" cy="3069533"/>
          </a:xfrm>
          <a:prstGeom prst="rect">
            <a:avLst/>
          </a:prstGeom>
        </p:spPr>
      </p:pic>
    </p:spTree>
    <p:extLst>
      <p:ext uri="{BB962C8B-B14F-4D97-AF65-F5344CB8AC3E}">
        <p14:creationId xmlns:p14="http://schemas.microsoft.com/office/powerpoint/2010/main" val="1539836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8546C-0573-4F49-A8B2-12110446905F}"/>
              </a:ext>
            </a:extLst>
          </p:cNvPr>
          <p:cNvPicPr>
            <a:picLocks noChangeAspect="1"/>
          </p:cNvPicPr>
          <p:nvPr/>
        </p:nvPicPr>
        <p:blipFill>
          <a:blip r:embed="rId2"/>
          <a:stretch>
            <a:fillRect/>
          </a:stretch>
        </p:blipFill>
        <p:spPr>
          <a:xfrm>
            <a:off x="2708" y="0"/>
            <a:ext cx="12186584" cy="6858000"/>
          </a:xfrm>
          <a:prstGeom prst="rect">
            <a:avLst/>
          </a:prstGeom>
        </p:spPr>
      </p:pic>
      <p:sp>
        <p:nvSpPr>
          <p:cNvPr id="8" name="Metin kutusu 7">
            <a:extLst>
              <a:ext uri="{FF2B5EF4-FFF2-40B4-BE49-F238E27FC236}">
                <a16:creationId xmlns:a16="http://schemas.microsoft.com/office/drawing/2014/main" id="{DAB71A46-A029-ED4B-A966-ED0F39B5B37B}"/>
              </a:ext>
            </a:extLst>
          </p:cNvPr>
          <p:cNvSpPr txBox="1"/>
          <p:nvPr/>
        </p:nvSpPr>
        <p:spPr>
          <a:xfrm>
            <a:off x="5862478" y="2170024"/>
            <a:ext cx="6332706" cy="707886"/>
          </a:xfrm>
          <a:prstGeom prst="rect">
            <a:avLst/>
          </a:prstGeom>
          <a:noFill/>
        </p:spPr>
        <p:txBody>
          <a:bodyPr wrap="square" rtlCol="0">
            <a:spAutoFit/>
          </a:bodyPr>
          <a:lstStyle/>
          <a:p>
            <a:pPr algn="ctr"/>
            <a:r>
              <a:rPr lang="tr-TR" sz="4000" dirty="0">
                <a:solidFill>
                  <a:srgbClr val="002855"/>
                </a:solidFill>
                <a:latin typeface="Neo Sans Std Black  TR" panose="020B0A04030504040204" pitchFamily="34" charset="0"/>
              </a:rPr>
              <a:t>Object Types</a:t>
            </a:r>
          </a:p>
        </p:txBody>
      </p:sp>
      <p:pic>
        <p:nvPicPr>
          <p:cNvPr id="5" name="Picture 4">
            <a:extLst>
              <a:ext uri="{FF2B5EF4-FFF2-40B4-BE49-F238E27FC236}">
                <a16:creationId xmlns:a16="http://schemas.microsoft.com/office/drawing/2014/main" id="{36A7B8A5-1447-40EC-B84F-E7C6BA8ECC11}"/>
              </a:ext>
            </a:extLst>
          </p:cNvPr>
          <p:cNvPicPr>
            <a:picLocks noChangeAspect="1"/>
          </p:cNvPicPr>
          <p:nvPr/>
        </p:nvPicPr>
        <p:blipFill>
          <a:blip r:embed="rId3"/>
          <a:stretch>
            <a:fillRect/>
          </a:stretch>
        </p:blipFill>
        <p:spPr>
          <a:xfrm>
            <a:off x="8042193" y="623130"/>
            <a:ext cx="1845684" cy="925781"/>
          </a:xfrm>
          <a:prstGeom prst="rect">
            <a:avLst/>
          </a:prstGeom>
        </p:spPr>
      </p:pic>
      <p:pic>
        <p:nvPicPr>
          <p:cNvPr id="6" name="Picture 5">
            <a:extLst>
              <a:ext uri="{FF2B5EF4-FFF2-40B4-BE49-F238E27FC236}">
                <a16:creationId xmlns:a16="http://schemas.microsoft.com/office/drawing/2014/main" id="{FFC5D685-00F9-4217-A7F0-CC27EE39E0ED}"/>
              </a:ext>
            </a:extLst>
          </p:cNvPr>
          <p:cNvPicPr>
            <a:picLocks noChangeAspect="1"/>
          </p:cNvPicPr>
          <p:nvPr/>
        </p:nvPicPr>
        <p:blipFill>
          <a:blip r:embed="rId4"/>
          <a:stretch>
            <a:fillRect/>
          </a:stretch>
        </p:blipFill>
        <p:spPr>
          <a:xfrm>
            <a:off x="642879" y="623130"/>
            <a:ext cx="5278210" cy="4546431"/>
          </a:xfrm>
          <a:prstGeom prst="rect">
            <a:avLst/>
          </a:prstGeom>
        </p:spPr>
      </p:pic>
      <p:sp>
        <p:nvSpPr>
          <p:cNvPr id="12" name="Isosceles Triangle 11">
            <a:extLst>
              <a:ext uri="{FF2B5EF4-FFF2-40B4-BE49-F238E27FC236}">
                <a16:creationId xmlns:a16="http://schemas.microsoft.com/office/drawing/2014/main" id="{58D702BF-8F69-4163-B634-7C6B73037023}"/>
              </a:ext>
            </a:extLst>
          </p:cNvPr>
          <p:cNvSpPr/>
          <p:nvPr/>
        </p:nvSpPr>
        <p:spPr>
          <a:xfrm rot="5400000">
            <a:off x="5375635" y="4359150"/>
            <a:ext cx="598514" cy="515960"/>
          </a:xfrm>
          <a:prstGeom prst="triangle">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sosceles Triangle 12">
            <a:extLst>
              <a:ext uri="{FF2B5EF4-FFF2-40B4-BE49-F238E27FC236}">
                <a16:creationId xmlns:a16="http://schemas.microsoft.com/office/drawing/2014/main" id="{8DDF46BF-C9E2-43FE-8243-A0993850E130}"/>
              </a:ext>
            </a:extLst>
          </p:cNvPr>
          <p:cNvSpPr/>
          <p:nvPr/>
        </p:nvSpPr>
        <p:spPr>
          <a:xfrm rot="5400000">
            <a:off x="923009" y="1517378"/>
            <a:ext cx="458693" cy="395425"/>
          </a:xfrm>
          <a:prstGeom prst="triangle">
            <a:avLst/>
          </a:prstGeom>
          <a:solidFill>
            <a:srgbClr val="002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Isosceles Triangle 14">
            <a:extLst>
              <a:ext uri="{FF2B5EF4-FFF2-40B4-BE49-F238E27FC236}">
                <a16:creationId xmlns:a16="http://schemas.microsoft.com/office/drawing/2014/main" id="{AA65B9AF-1726-4195-B48B-12B28E54870D}"/>
              </a:ext>
            </a:extLst>
          </p:cNvPr>
          <p:cNvSpPr/>
          <p:nvPr/>
        </p:nvSpPr>
        <p:spPr>
          <a:xfrm rot="5400000">
            <a:off x="255780" y="1162196"/>
            <a:ext cx="750631" cy="647095"/>
          </a:xfrm>
          <a:prstGeom prst="triangle">
            <a:avLst/>
          </a:prstGeom>
          <a:solidFill>
            <a:srgbClr val="05B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7" name="Footer Placeholder 16">
            <a:extLst>
              <a:ext uri="{FF2B5EF4-FFF2-40B4-BE49-F238E27FC236}">
                <a16:creationId xmlns:a16="http://schemas.microsoft.com/office/drawing/2014/main" id="{C7A26400-EFCB-4F72-B34C-318A0D7E1FCA}"/>
              </a:ext>
            </a:extLst>
          </p:cNvPr>
          <p:cNvSpPr>
            <a:spLocks noGrp="1"/>
          </p:cNvSpPr>
          <p:nvPr>
            <p:ph type="ftr" sz="quarter" idx="11"/>
          </p:nvPr>
        </p:nvSpPr>
        <p:spPr/>
        <p:txBody>
          <a:bodyPr anchor="ctr" anchorCtr="1"/>
          <a:lstStyle/>
          <a:p>
            <a:r>
              <a:rPr lang="tr-TR" sz="1000">
                <a:solidFill>
                  <a:srgbClr val="3366FF">
                    <a:alpha val="50000"/>
                  </a:srgbClr>
                </a:solidFill>
              </a:rPr>
              <a:t>TürkTelekom | Dahili | Kişisel Veri İçermez </a:t>
            </a:r>
          </a:p>
        </p:txBody>
      </p:sp>
      <p:pic>
        <p:nvPicPr>
          <p:cNvPr id="10" name="Resim 9">
            <a:extLst>
              <a:ext uri="{FF2B5EF4-FFF2-40B4-BE49-F238E27FC236}">
                <a16:creationId xmlns:a16="http://schemas.microsoft.com/office/drawing/2014/main" id="{1B1B77DD-EE38-4AA5-B250-85478B53544C}"/>
              </a:ext>
            </a:extLst>
          </p:cNvPr>
          <p:cNvPicPr>
            <a:picLocks noChangeAspect="1"/>
          </p:cNvPicPr>
          <p:nvPr/>
        </p:nvPicPr>
        <p:blipFill>
          <a:blip r:embed="rId5"/>
          <a:stretch>
            <a:fillRect/>
          </a:stretch>
        </p:blipFill>
        <p:spPr>
          <a:xfrm>
            <a:off x="6329911" y="3319904"/>
            <a:ext cx="5438775" cy="1104900"/>
          </a:xfrm>
          <a:prstGeom prst="rect">
            <a:avLst/>
          </a:prstGeom>
        </p:spPr>
      </p:pic>
    </p:spTree>
    <p:extLst>
      <p:ext uri="{BB962C8B-B14F-4D97-AF65-F5344CB8AC3E}">
        <p14:creationId xmlns:p14="http://schemas.microsoft.com/office/powerpoint/2010/main" val="3361245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38546C-0573-4F49-A8B2-12110446905F}"/>
              </a:ext>
            </a:extLst>
          </p:cNvPr>
          <p:cNvPicPr>
            <a:picLocks noChangeAspect="1"/>
          </p:cNvPicPr>
          <p:nvPr/>
        </p:nvPicPr>
        <p:blipFill>
          <a:blip r:embed="rId2"/>
          <a:stretch>
            <a:fillRect/>
          </a:stretch>
        </p:blipFill>
        <p:spPr>
          <a:xfrm>
            <a:off x="2708" y="0"/>
            <a:ext cx="12186584" cy="6858000"/>
          </a:xfrm>
          <a:prstGeom prst="rect">
            <a:avLst/>
          </a:prstGeom>
        </p:spPr>
      </p:pic>
      <p:sp>
        <p:nvSpPr>
          <p:cNvPr id="8" name="Metin kutusu 7">
            <a:extLst>
              <a:ext uri="{FF2B5EF4-FFF2-40B4-BE49-F238E27FC236}">
                <a16:creationId xmlns:a16="http://schemas.microsoft.com/office/drawing/2014/main" id="{DAB71A46-A029-ED4B-A966-ED0F39B5B37B}"/>
              </a:ext>
            </a:extLst>
          </p:cNvPr>
          <p:cNvSpPr txBox="1"/>
          <p:nvPr/>
        </p:nvSpPr>
        <p:spPr>
          <a:xfrm>
            <a:off x="5862478" y="2170024"/>
            <a:ext cx="6332706" cy="707886"/>
          </a:xfrm>
          <a:prstGeom prst="rect">
            <a:avLst/>
          </a:prstGeom>
          <a:noFill/>
        </p:spPr>
        <p:txBody>
          <a:bodyPr wrap="square" rtlCol="0">
            <a:spAutoFit/>
          </a:bodyPr>
          <a:lstStyle/>
          <a:p>
            <a:pPr algn="ctr"/>
            <a:r>
              <a:rPr lang="tr-TR" sz="4000" dirty="0">
                <a:solidFill>
                  <a:srgbClr val="002855"/>
                </a:solidFill>
                <a:latin typeface="Neo Sans Std Black  TR" panose="020B0A04030504040204" pitchFamily="34" charset="0"/>
              </a:rPr>
              <a:t>Generic Type </a:t>
            </a:r>
          </a:p>
        </p:txBody>
      </p:sp>
      <p:pic>
        <p:nvPicPr>
          <p:cNvPr id="5" name="Picture 4">
            <a:extLst>
              <a:ext uri="{FF2B5EF4-FFF2-40B4-BE49-F238E27FC236}">
                <a16:creationId xmlns:a16="http://schemas.microsoft.com/office/drawing/2014/main" id="{36A7B8A5-1447-40EC-B84F-E7C6BA8ECC11}"/>
              </a:ext>
            </a:extLst>
          </p:cNvPr>
          <p:cNvPicPr>
            <a:picLocks noChangeAspect="1"/>
          </p:cNvPicPr>
          <p:nvPr/>
        </p:nvPicPr>
        <p:blipFill>
          <a:blip r:embed="rId3"/>
          <a:stretch>
            <a:fillRect/>
          </a:stretch>
        </p:blipFill>
        <p:spPr>
          <a:xfrm>
            <a:off x="8042193" y="623130"/>
            <a:ext cx="1845684" cy="925781"/>
          </a:xfrm>
          <a:prstGeom prst="rect">
            <a:avLst/>
          </a:prstGeom>
        </p:spPr>
      </p:pic>
      <p:pic>
        <p:nvPicPr>
          <p:cNvPr id="6" name="Picture 5">
            <a:extLst>
              <a:ext uri="{FF2B5EF4-FFF2-40B4-BE49-F238E27FC236}">
                <a16:creationId xmlns:a16="http://schemas.microsoft.com/office/drawing/2014/main" id="{FFC5D685-00F9-4217-A7F0-CC27EE39E0ED}"/>
              </a:ext>
            </a:extLst>
          </p:cNvPr>
          <p:cNvPicPr>
            <a:picLocks noChangeAspect="1"/>
          </p:cNvPicPr>
          <p:nvPr/>
        </p:nvPicPr>
        <p:blipFill>
          <a:blip r:embed="rId4"/>
          <a:stretch>
            <a:fillRect/>
          </a:stretch>
        </p:blipFill>
        <p:spPr>
          <a:xfrm>
            <a:off x="642879" y="623130"/>
            <a:ext cx="5278210" cy="4546431"/>
          </a:xfrm>
          <a:prstGeom prst="rect">
            <a:avLst/>
          </a:prstGeom>
        </p:spPr>
      </p:pic>
      <p:sp>
        <p:nvSpPr>
          <p:cNvPr id="12" name="Isosceles Triangle 11">
            <a:extLst>
              <a:ext uri="{FF2B5EF4-FFF2-40B4-BE49-F238E27FC236}">
                <a16:creationId xmlns:a16="http://schemas.microsoft.com/office/drawing/2014/main" id="{58D702BF-8F69-4163-B634-7C6B73037023}"/>
              </a:ext>
            </a:extLst>
          </p:cNvPr>
          <p:cNvSpPr/>
          <p:nvPr/>
        </p:nvSpPr>
        <p:spPr>
          <a:xfrm rot="5400000">
            <a:off x="5375635" y="4359150"/>
            <a:ext cx="598514" cy="515960"/>
          </a:xfrm>
          <a:prstGeom prst="triangle">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sosceles Triangle 12">
            <a:extLst>
              <a:ext uri="{FF2B5EF4-FFF2-40B4-BE49-F238E27FC236}">
                <a16:creationId xmlns:a16="http://schemas.microsoft.com/office/drawing/2014/main" id="{8DDF46BF-C9E2-43FE-8243-A0993850E130}"/>
              </a:ext>
            </a:extLst>
          </p:cNvPr>
          <p:cNvSpPr/>
          <p:nvPr/>
        </p:nvSpPr>
        <p:spPr>
          <a:xfrm rot="5400000">
            <a:off x="923009" y="1517378"/>
            <a:ext cx="458693" cy="395425"/>
          </a:xfrm>
          <a:prstGeom prst="triangle">
            <a:avLst/>
          </a:prstGeom>
          <a:solidFill>
            <a:srgbClr val="002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Isosceles Triangle 14">
            <a:extLst>
              <a:ext uri="{FF2B5EF4-FFF2-40B4-BE49-F238E27FC236}">
                <a16:creationId xmlns:a16="http://schemas.microsoft.com/office/drawing/2014/main" id="{AA65B9AF-1726-4195-B48B-12B28E54870D}"/>
              </a:ext>
            </a:extLst>
          </p:cNvPr>
          <p:cNvSpPr/>
          <p:nvPr/>
        </p:nvSpPr>
        <p:spPr>
          <a:xfrm rot="5400000">
            <a:off x="255780" y="1162196"/>
            <a:ext cx="750631" cy="647095"/>
          </a:xfrm>
          <a:prstGeom prst="triangle">
            <a:avLst/>
          </a:prstGeom>
          <a:solidFill>
            <a:srgbClr val="05B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7" name="Footer Placeholder 16">
            <a:extLst>
              <a:ext uri="{FF2B5EF4-FFF2-40B4-BE49-F238E27FC236}">
                <a16:creationId xmlns:a16="http://schemas.microsoft.com/office/drawing/2014/main" id="{C7A26400-EFCB-4F72-B34C-318A0D7E1FCA}"/>
              </a:ext>
            </a:extLst>
          </p:cNvPr>
          <p:cNvSpPr>
            <a:spLocks noGrp="1"/>
          </p:cNvSpPr>
          <p:nvPr>
            <p:ph type="ftr" sz="quarter" idx="11"/>
          </p:nvPr>
        </p:nvSpPr>
        <p:spPr/>
        <p:txBody>
          <a:bodyPr anchor="ctr" anchorCtr="1"/>
          <a:lstStyle/>
          <a:p>
            <a:r>
              <a:rPr lang="tr-TR" sz="1000">
                <a:solidFill>
                  <a:srgbClr val="3366FF">
                    <a:alpha val="50000"/>
                  </a:srgbClr>
                </a:solidFill>
              </a:rPr>
              <a:t>TürkTelekom | Dahili | Kişisel Veri İçermez </a:t>
            </a:r>
          </a:p>
        </p:txBody>
      </p:sp>
      <p:pic>
        <p:nvPicPr>
          <p:cNvPr id="14" name="Resim 13">
            <a:extLst>
              <a:ext uri="{FF2B5EF4-FFF2-40B4-BE49-F238E27FC236}">
                <a16:creationId xmlns:a16="http://schemas.microsoft.com/office/drawing/2014/main" id="{29153161-14E3-4D9A-8EE7-B368FC7BACE7}"/>
              </a:ext>
            </a:extLst>
          </p:cNvPr>
          <p:cNvPicPr>
            <a:picLocks noChangeAspect="1"/>
          </p:cNvPicPr>
          <p:nvPr/>
        </p:nvPicPr>
        <p:blipFill>
          <a:blip r:embed="rId5"/>
          <a:stretch>
            <a:fillRect/>
          </a:stretch>
        </p:blipFill>
        <p:spPr>
          <a:xfrm>
            <a:off x="7537275" y="3274751"/>
            <a:ext cx="3305175" cy="1752600"/>
          </a:xfrm>
          <a:prstGeom prst="rect">
            <a:avLst/>
          </a:prstGeom>
        </p:spPr>
      </p:pic>
    </p:spTree>
    <p:extLst>
      <p:ext uri="{BB962C8B-B14F-4D97-AF65-F5344CB8AC3E}">
        <p14:creationId xmlns:p14="http://schemas.microsoft.com/office/powerpoint/2010/main" val="3054318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740595" y="1775427"/>
            <a:ext cx="2544144"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Union Type</a:t>
            </a:r>
          </a:p>
        </p:txBody>
      </p:sp>
      <p:pic>
        <p:nvPicPr>
          <p:cNvPr id="11" name="Resim 10">
            <a:extLst>
              <a:ext uri="{FF2B5EF4-FFF2-40B4-BE49-F238E27FC236}">
                <a16:creationId xmlns:a16="http://schemas.microsoft.com/office/drawing/2014/main" id="{87F7A90D-8DA5-45A6-AE93-2530E946EEBA}"/>
              </a:ext>
            </a:extLst>
          </p:cNvPr>
          <p:cNvPicPr>
            <a:picLocks noChangeAspect="1"/>
          </p:cNvPicPr>
          <p:nvPr/>
        </p:nvPicPr>
        <p:blipFill>
          <a:blip r:embed="rId2"/>
          <a:stretch>
            <a:fillRect/>
          </a:stretch>
        </p:blipFill>
        <p:spPr>
          <a:xfrm>
            <a:off x="676275" y="2456764"/>
            <a:ext cx="10677525" cy="2867025"/>
          </a:xfrm>
          <a:prstGeom prst="rect">
            <a:avLst/>
          </a:prstGeom>
        </p:spPr>
      </p:pic>
    </p:spTree>
    <p:extLst>
      <p:ext uri="{BB962C8B-B14F-4D97-AF65-F5344CB8AC3E}">
        <p14:creationId xmlns:p14="http://schemas.microsoft.com/office/powerpoint/2010/main" val="3776529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2" y="1684642"/>
            <a:ext cx="2659553"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Tuple </a:t>
            </a:r>
          </a:p>
        </p:txBody>
      </p:sp>
      <p:sp>
        <p:nvSpPr>
          <p:cNvPr id="9" name="Rectangle 1">
            <a:extLst>
              <a:ext uri="{FF2B5EF4-FFF2-40B4-BE49-F238E27FC236}">
                <a16:creationId xmlns:a16="http://schemas.microsoft.com/office/drawing/2014/main" id="{2D09BC4D-2811-F049-A37F-29386101D76B}"/>
              </a:ext>
            </a:extLst>
          </p:cNvPr>
          <p:cNvSpPr/>
          <p:nvPr/>
        </p:nvSpPr>
        <p:spPr>
          <a:xfrm>
            <a:off x="287833" y="2146307"/>
            <a:ext cx="5865459" cy="620426"/>
          </a:xfrm>
          <a:prstGeom prst="rect">
            <a:avLst/>
          </a:prstGeom>
        </p:spPr>
        <p:txBody>
          <a:bodyPr wrap="square">
            <a:spAutoFit/>
          </a:bodyPr>
          <a:lstStyle/>
          <a:p>
            <a:pPr>
              <a:lnSpc>
                <a:spcPct val="110000"/>
              </a:lnSpc>
            </a:pPr>
            <a:r>
              <a:rPr lang="tr-TR" sz="1600" dirty="0" err="1">
                <a:solidFill>
                  <a:srgbClr val="002855"/>
                </a:solidFill>
                <a:latin typeface="Centrale Sans Regular" panose="02000000000000000000" pitchFamily="2" charset="0"/>
                <a:cs typeface="Arial" panose="020B0604020202020204" pitchFamily="34" charset="0"/>
              </a:rPr>
              <a:t>C#’ta</a:t>
            </a:r>
            <a:r>
              <a:rPr lang="tr-TR" sz="1600" dirty="0">
                <a:solidFill>
                  <a:srgbClr val="002855"/>
                </a:solidFill>
                <a:latin typeface="Centrale Sans Regular" panose="02000000000000000000" pitchFamily="2" charset="0"/>
                <a:cs typeface="Arial" panose="020B0604020202020204" pitchFamily="34" charset="0"/>
              </a:rPr>
              <a:t> var olan </a:t>
            </a:r>
            <a:r>
              <a:rPr lang="tr-TR" sz="1600" dirty="0" err="1">
                <a:solidFill>
                  <a:srgbClr val="002855"/>
                </a:solidFill>
                <a:latin typeface="Centrale Sans Regular" panose="02000000000000000000" pitchFamily="2" charset="0"/>
                <a:cs typeface="Arial" panose="020B0604020202020204" pitchFamily="34" charset="0"/>
              </a:rPr>
              <a:t>tuple</a:t>
            </a:r>
            <a:r>
              <a:rPr lang="tr-TR" sz="1600" dirty="0">
                <a:solidFill>
                  <a:srgbClr val="002855"/>
                </a:solidFill>
                <a:latin typeface="Centrale Sans Regular" panose="02000000000000000000" pitchFamily="2" charset="0"/>
                <a:cs typeface="Arial" panose="020B0604020202020204" pitchFamily="34" charset="0"/>
              </a:rPr>
              <a:t> yapısına benzer bir yapı Typescript içerisinde de bulunuyor. </a:t>
            </a:r>
          </a:p>
        </p:txBody>
      </p:sp>
      <p:pic>
        <p:nvPicPr>
          <p:cNvPr id="5" name="Resim 4">
            <a:extLst>
              <a:ext uri="{FF2B5EF4-FFF2-40B4-BE49-F238E27FC236}">
                <a16:creationId xmlns:a16="http://schemas.microsoft.com/office/drawing/2014/main" id="{2CF2DF2A-3E41-436F-B59E-CF09D24A739D}"/>
              </a:ext>
            </a:extLst>
          </p:cNvPr>
          <p:cNvPicPr>
            <a:picLocks noChangeAspect="1"/>
          </p:cNvPicPr>
          <p:nvPr/>
        </p:nvPicPr>
        <p:blipFill>
          <a:blip r:embed="rId2"/>
          <a:stretch>
            <a:fillRect/>
          </a:stretch>
        </p:blipFill>
        <p:spPr>
          <a:xfrm>
            <a:off x="815499" y="2976321"/>
            <a:ext cx="4810125" cy="1190625"/>
          </a:xfrm>
          <a:prstGeom prst="rect">
            <a:avLst/>
          </a:prstGeom>
        </p:spPr>
      </p:pic>
    </p:spTree>
    <p:extLst>
      <p:ext uri="{BB962C8B-B14F-4D97-AF65-F5344CB8AC3E}">
        <p14:creationId xmlns:p14="http://schemas.microsoft.com/office/powerpoint/2010/main" val="1437156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3" y="1684642"/>
            <a:ext cx="160971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Enum</a:t>
            </a:r>
          </a:p>
        </p:txBody>
      </p:sp>
      <p:sp>
        <p:nvSpPr>
          <p:cNvPr id="10" name="Rectangle 1">
            <a:extLst>
              <a:ext uri="{FF2B5EF4-FFF2-40B4-BE49-F238E27FC236}">
                <a16:creationId xmlns:a16="http://schemas.microsoft.com/office/drawing/2014/main" id="{5439965E-0BEB-4546-904F-75897A1A47BF}"/>
              </a:ext>
            </a:extLst>
          </p:cNvPr>
          <p:cNvSpPr/>
          <p:nvPr/>
        </p:nvSpPr>
        <p:spPr>
          <a:xfrm>
            <a:off x="376561" y="2206458"/>
            <a:ext cx="5865459" cy="349583"/>
          </a:xfrm>
          <a:prstGeom prst="rect">
            <a:avLst/>
          </a:prstGeom>
        </p:spPr>
        <p:txBody>
          <a:bodyPr wrap="square">
            <a:spAutoFit/>
          </a:bodyPr>
          <a:lstStyle/>
          <a:p>
            <a:pPr>
              <a:lnSpc>
                <a:spcPct val="110000"/>
              </a:lnSpc>
            </a:pPr>
            <a:r>
              <a:rPr lang="tr-TR" sz="1600" dirty="0">
                <a:solidFill>
                  <a:srgbClr val="002855"/>
                </a:solidFill>
                <a:latin typeface="Centrale Sans Regular" panose="02000000000000000000" pitchFamily="2" charset="0"/>
                <a:cs typeface="Arial" panose="020B0604020202020204" pitchFamily="34" charset="0"/>
              </a:rPr>
              <a:t>Typescript enum yapısı içermektedir.</a:t>
            </a:r>
          </a:p>
        </p:txBody>
      </p:sp>
      <p:pic>
        <p:nvPicPr>
          <p:cNvPr id="2" name="Resim 1">
            <a:extLst>
              <a:ext uri="{FF2B5EF4-FFF2-40B4-BE49-F238E27FC236}">
                <a16:creationId xmlns:a16="http://schemas.microsoft.com/office/drawing/2014/main" id="{1A0B7221-E4BC-4E94-B222-E9D531B24C50}"/>
              </a:ext>
            </a:extLst>
          </p:cNvPr>
          <p:cNvPicPr>
            <a:picLocks noChangeAspect="1"/>
          </p:cNvPicPr>
          <p:nvPr/>
        </p:nvPicPr>
        <p:blipFill>
          <a:blip r:embed="rId2"/>
          <a:stretch>
            <a:fillRect/>
          </a:stretch>
        </p:blipFill>
        <p:spPr>
          <a:xfrm>
            <a:off x="376561" y="2928345"/>
            <a:ext cx="3362325" cy="1914525"/>
          </a:xfrm>
          <a:prstGeom prst="rect">
            <a:avLst/>
          </a:prstGeom>
        </p:spPr>
      </p:pic>
      <p:pic>
        <p:nvPicPr>
          <p:cNvPr id="3" name="Resim 2">
            <a:extLst>
              <a:ext uri="{FF2B5EF4-FFF2-40B4-BE49-F238E27FC236}">
                <a16:creationId xmlns:a16="http://schemas.microsoft.com/office/drawing/2014/main" id="{CCFC33BE-C2FE-430C-9671-ACFFBEDD8387}"/>
              </a:ext>
            </a:extLst>
          </p:cNvPr>
          <p:cNvPicPr>
            <a:picLocks noChangeAspect="1"/>
          </p:cNvPicPr>
          <p:nvPr/>
        </p:nvPicPr>
        <p:blipFill>
          <a:blip r:embed="rId3"/>
          <a:stretch>
            <a:fillRect/>
          </a:stretch>
        </p:blipFill>
        <p:spPr>
          <a:xfrm>
            <a:off x="4743126" y="2928345"/>
            <a:ext cx="3629025" cy="1895475"/>
          </a:xfrm>
          <a:prstGeom prst="rect">
            <a:avLst/>
          </a:prstGeom>
        </p:spPr>
      </p:pic>
    </p:spTree>
    <p:extLst>
      <p:ext uri="{BB962C8B-B14F-4D97-AF65-F5344CB8AC3E}">
        <p14:creationId xmlns:p14="http://schemas.microsoft.com/office/powerpoint/2010/main" val="236246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3" y="1684642"/>
            <a:ext cx="1609718"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Function</a:t>
            </a:r>
          </a:p>
        </p:txBody>
      </p:sp>
      <p:sp>
        <p:nvSpPr>
          <p:cNvPr id="9" name="Rectangle 1">
            <a:extLst>
              <a:ext uri="{FF2B5EF4-FFF2-40B4-BE49-F238E27FC236}">
                <a16:creationId xmlns:a16="http://schemas.microsoft.com/office/drawing/2014/main" id="{2D09BC4D-2811-F049-A37F-29386101D76B}"/>
              </a:ext>
            </a:extLst>
          </p:cNvPr>
          <p:cNvSpPr/>
          <p:nvPr/>
        </p:nvSpPr>
        <p:spPr>
          <a:xfrm>
            <a:off x="5886200" y="2577100"/>
            <a:ext cx="5865459" cy="1703800"/>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Opsiyonel parametreler ve Varsayılan parametreler kullanılabilir.</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Pratik ve hızlı fonksiyon tanımlamak için Arrow Function yapısı kullanılabilir.</a:t>
            </a:r>
          </a:p>
          <a:p>
            <a:pPr marL="95250">
              <a:lnSpc>
                <a:spcPct val="110000"/>
              </a:lnSpc>
            </a:pPr>
            <a:r>
              <a:rPr lang="tr-TR" sz="1600" dirty="0">
                <a:solidFill>
                  <a:srgbClr val="002855"/>
                </a:solidFill>
                <a:latin typeface="Centrale Sans Regular" panose="02000000000000000000" pitchFamily="2" charset="0"/>
                <a:cs typeface="Arial" panose="020B0604020202020204" pitchFamily="34" charset="0"/>
              </a:rPr>
              <a:t>	let sum = (x: number, y: number) =&gt; x + y; </a:t>
            </a:r>
          </a:p>
          <a:p>
            <a:pPr marL="95250">
              <a:lnSpc>
                <a:spcPct val="110000"/>
              </a:lnSpc>
            </a:pPr>
            <a:r>
              <a:rPr lang="tr-TR" sz="1600" dirty="0">
                <a:solidFill>
                  <a:srgbClr val="002855"/>
                </a:solidFill>
                <a:latin typeface="Centrale Sans Regular" panose="02000000000000000000" pitchFamily="2" charset="0"/>
                <a:cs typeface="Arial" panose="020B0604020202020204" pitchFamily="34" charset="0"/>
              </a:rPr>
              <a:t>	sum(3,4); </a:t>
            </a:r>
          </a:p>
        </p:txBody>
      </p:sp>
      <p:pic>
        <p:nvPicPr>
          <p:cNvPr id="5" name="Resim 4">
            <a:extLst>
              <a:ext uri="{FF2B5EF4-FFF2-40B4-BE49-F238E27FC236}">
                <a16:creationId xmlns:a16="http://schemas.microsoft.com/office/drawing/2014/main" id="{DB50DED3-66E1-4E59-8AF0-DF322B2E0878}"/>
              </a:ext>
            </a:extLst>
          </p:cNvPr>
          <p:cNvPicPr>
            <a:picLocks noChangeAspect="1"/>
          </p:cNvPicPr>
          <p:nvPr/>
        </p:nvPicPr>
        <p:blipFill>
          <a:blip r:embed="rId2"/>
          <a:stretch>
            <a:fillRect/>
          </a:stretch>
        </p:blipFill>
        <p:spPr>
          <a:xfrm>
            <a:off x="287833" y="2435555"/>
            <a:ext cx="5229225" cy="2343150"/>
          </a:xfrm>
          <a:prstGeom prst="rect">
            <a:avLst/>
          </a:prstGeom>
        </p:spPr>
      </p:pic>
    </p:spTree>
    <p:extLst>
      <p:ext uri="{BB962C8B-B14F-4D97-AF65-F5344CB8AC3E}">
        <p14:creationId xmlns:p14="http://schemas.microsoft.com/office/powerpoint/2010/main" val="390816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D69F43D-1293-4199-A12C-FBAA86769CD0}"/>
              </a:ext>
            </a:extLst>
          </p:cNvPr>
          <p:cNvSpPr txBox="1"/>
          <p:nvPr/>
        </p:nvSpPr>
        <p:spPr>
          <a:xfrm>
            <a:off x="1432892" y="1631100"/>
            <a:ext cx="3641616"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JavaScript</a:t>
            </a:r>
            <a:r>
              <a:rPr lang="tr-TR" sz="2400" b="1" dirty="0">
                <a:solidFill>
                  <a:srgbClr val="02BEC9"/>
                </a:solidFill>
                <a:latin typeface="Centrale Sans Bold" panose="02000000000000000000" pitchFamily="2" charset="0"/>
                <a:cs typeface="Arial" panose="020B0604020202020204" pitchFamily="34" charset="0"/>
              </a:rPr>
              <a:t> </a:t>
            </a:r>
            <a:r>
              <a:rPr lang="tr-TR" sz="2400" b="1" dirty="0" err="1">
                <a:solidFill>
                  <a:srgbClr val="02BEC9"/>
                </a:solidFill>
                <a:latin typeface="Centrale Sans Bold" panose="02000000000000000000" pitchFamily="2" charset="0"/>
                <a:cs typeface="Arial" panose="020B0604020202020204" pitchFamily="34" charset="0"/>
              </a:rPr>
              <a:t>Frameworkleri</a:t>
            </a:r>
            <a:endParaRPr lang="tr-TR" sz="2400" b="1" dirty="0">
              <a:solidFill>
                <a:srgbClr val="02BEC9"/>
              </a:solidFill>
              <a:latin typeface="Centrale Sans Bold" panose="02000000000000000000" pitchFamily="2" charset="0"/>
              <a:cs typeface="Arial" panose="020B0604020202020204" pitchFamily="34" charset="0"/>
            </a:endParaRPr>
          </a:p>
        </p:txBody>
      </p:sp>
      <p:pic>
        <p:nvPicPr>
          <p:cNvPr id="1026" name="Picture 2" descr="Why you should not use AngularJS | by mnemon1ck | Medium">
            <a:extLst>
              <a:ext uri="{FF2B5EF4-FFF2-40B4-BE49-F238E27FC236}">
                <a16:creationId xmlns:a16="http://schemas.microsoft.com/office/drawing/2014/main" id="{FE86EE3B-4584-41CD-B422-321176947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530" y="5226900"/>
            <a:ext cx="1259873" cy="1336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e.js - Vikipedi">
            <a:extLst>
              <a:ext uri="{FF2B5EF4-FFF2-40B4-BE49-F238E27FC236}">
                <a16:creationId xmlns:a16="http://schemas.microsoft.com/office/drawing/2014/main" id="{29183152-F0C5-414F-B6FC-09132E874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576" y="5225540"/>
            <a:ext cx="1451747" cy="13360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8">
            <a:extLst>
              <a:ext uri="{FF2B5EF4-FFF2-40B4-BE49-F238E27FC236}">
                <a16:creationId xmlns:a16="http://schemas.microsoft.com/office/drawing/2014/main" id="{42E27737-5898-4486-9EF8-E5EAC0AF68B8}"/>
              </a:ext>
            </a:extLst>
          </p:cNvPr>
          <p:cNvGrpSpPr>
            <a:grpSpLocks/>
          </p:cNvGrpSpPr>
          <p:nvPr/>
        </p:nvGrpSpPr>
        <p:grpSpPr bwMode="auto">
          <a:xfrm>
            <a:off x="8438261" y="3429000"/>
            <a:ext cx="461963" cy="2005012"/>
            <a:chOff x="3414228" y="3946512"/>
            <a:chExt cx="511834" cy="2224314"/>
          </a:xfrm>
          <a:solidFill>
            <a:srgbClr val="013C61"/>
          </a:solidFill>
        </p:grpSpPr>
        <p:sp>
          <p:nvSpPr>
            <p:cNvPr id="6" name="Rectangle 12">
              <a:extLst>
                <a:ext uri="{FF2B5EF4-FFF2-40B4-BE49-F238E27FC236}">
                  <a16:creationId xmlns:a16="http://schemas.microsoft.com/office/drawing/2014/main" id="{E3966EB3-A76C-47E8-9506-C5D1AE3A6F43}"/>
                </a:ext>
              </a:extLst>
            </p:cNvPr>
            <p:cNvSpPr>
              <a:spLocks noChangeArrowheads="1"/>
            </p:cNvSpPr>
            <p:nvPr/>
          </p:nvSpPr>
          <p:spPr bwMode="auto">
            <a:xfrm rot="16200000">
              <a:off x="2453334" y="4907406"/>
              <a:ext cx="2224314" cy="302527"/>
            </a:xfrm>
            <a:prstGeom prst="rect">
              <a:avLst/>
            </a:prstGeom>
            <a:grpFill/>
            <a:ln>
              <a:noFill/>
            </a:ln>
          </p:spPr>
          <p:txBody>
            <a:bodyPr lIns="68580" tIns="34290" rIns="68580" bIns="34290"/>
            <a:lstStyle/>
            <a:p>
              <a:pPr eaLnBrk="1" fontAlgn="auto" hangingPunct="1">
                <a:spcBef>
                  <a:spcPts val="0"/>
                </a:spcBef>
                <a:spcAft>
                  <a:spcPts val="0"/>
                </a:spcAft>
                <a:defRPr/>
              </a:pPr>
              <a:endParaRPr lang="en-US" sz="1013" dirty="0">
                <a:latin typeface="+mn-lt"/>
              </a:endParaRPr>
            </a:p>
          </p:txBody>
        </p:sp>
        <p:sp>
          <p:nvSpPr>
            <p:cNvPr id="7" name="Freeform 13">
              <a:extLst>
                <a:ext uri="{FF2B5EF4-FFF2-40B4-BE49-F238E27FC236}">
                  <a16:creationId xmlns:a16="http://schemas.microsoft.com/office/drawing/2014/main" id="{5619EE40-ED35-44F7-BBE9-F6E60CEC0B71}"/>
                </a:ext>
              </a:extLst>
            </p:cNvPr>
            <p:cNvSpPr>
              <a:spLocks/>
            </p:cNvSpPr>
            <p:nvPr/>
          </p:nvSpPr>
          <p:spPr bwMode="auto">
            <a:xfrm rot="16200000">
              <a:off x="3679637" y="5924401"/>
              <a:ext cx="283542" cy="209307"/>
            </a:xfrm>
            <a:custGeom>
              <a:avLst/>
              <a:gdLst>
                <a:gd name="T0" fmla="*/ 327 w 327"/>
                <a:gd name="T1" fmla="*/ 242 h 242"/>
                <a:gd name="T2" fmla="*/ 163 w 327"/>
                <a:gd name="T3" fmla="*/ 120 h 242"/>
                <a:gd name="T4" fmla="*/ 0 w 327"/>
                <a:gd name="T5" fmla="*/ 0 h 242"/>
                <a:gd name="T6" fmla="*/ 327 w 327"/>
                <a:gd name="T7" fmla="*/ 0 h 242"/>
                <a:gd name="T8" fmla="*/ 327 w 327"/>
                <a:gd name="T9" fmla="*/ 0 h 242"/>
                <a:gd name="T10" fmla="*/ 327 w 327"/>
                <a:gd name="T11" fmla="*/ 120 h 242"/>
                <a:gd name="T12" fmla="*/ 327 w 327"/>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327" h="242">
                  <a:moveTo>
                    <a:pt x="327" y="242"/>
                  </a:moveTo>
                  <a:lnTo>
                    <a:pt x="163" y="120"/>
                  </a:lnTo>
                  <a:lnTo>
                    <a:pt x="0" y="0"/>
                  </a:lnTo>
                  <a:lnTo>
                    <a:pt x="327" y="0"/>
                  </a:lnTo>
                  <a:lnTo>
                    <a:pt x="327" y="0"/>
                  </a:lnTo>
                  <a:lnTo>
                    <a:pt x="327" y="120"/>
                  </a:lnTo>
                  <a:lnTo>
                    <a:pt x="327" y="242"/>
                  </a:lnTo>
                  <a:close/>
                </a:path>
              </a:pathLst>
            </a:custGeom>
            <a:grpFill/>
            <a:ln>
              <a:noFill/>
            </a:ln>
          </p:spPr>
          <p:txBody>
            <a:bodyPr lIns="68580" tIns="34290" rIns="68580" bIns="34290"/>
            <a:lstStyle/>
            <a:p>
              <a:pPr eaLnBrk="1" fontAlgn="auto" hangingPunct="1">
                <a:spcBef>
                  <a:spcPts val="0"/>
                </a:spcBef>
                <a:spcAft>
                  <a:spcPts val="0"/>
                </a:spcAft>
                <a:defRPr/>
              </a:pPr>
              <a:endParaRPr lang="en-US" sz="1013">
                <a:latin typeface="+mn-lt"/>
              </a:endParaRPr>
            </a:p>
          </p:txBody>
        </p:sp>
      </p:grpSp>
      <p:grpSp>
        <p:nvGrpSpPr>
          <p:cNvPr id="8" name="Group 27">
            <a:extLst>
              <a:ext uri="{FF2B5EF4-FFF2-40B4-BE49-F238E27FC236}">
                <a16:creationId xmlns:a16="http://schemas.microsoft.com/office/drawing/2014/main" id="{855BA43D-E9E9-49F6-B054-05FC8BE49B99}"/>
              </a:ext>
            </a:extLst>
          </p:cNvPr>
          <p:cNvGrpSpPr>
            <a:grpSpLocks/>
          </p:cNvGrpSpPr>
          <p:nvPr/>
        </p:nvGrpSpPr>
        <p:grpSpPr bwMode="auto">
          <a:xfrm>
            <a:off x="9273973" y="3881437"/>
            <a:ext cx="460375" cy="1552575"/>
            <a:chOff x="3980616" y="4448804"/>
            <a:chExt cx="511835" cy="1722022"/>
          </a:xfrm>
          <a:solidFill>
            <a:srgbClr val="006A84"/>
          </a:solidFill>
        </p:grpSpPr>
        <p:sp>
          <p:nvSpPr>
            <p:cNvPr id="9" name="Rectangle 9">
              <a:extLst>
                <a:ext uri="{FF2B5EF4-FFF2-40B4-BE49-F238E27FC236}">
                  <a16:creationId xmlns:a16="http://schemas.microsoft.com/office/drawing/2014/main" id="{99FA47A5-D88B-4846-B33E-B9EDCD54C699}"/>
                </a:ext>
              </a:extLst>
            </p:cNvPr>
            <p:cNvSpPr>
              <a:spLocks noChangeArrowheads="1"/>
            </p:cNvSpPr>
            <p:nvPr/>
          </p:nvSpPr>
          <p:spPr bwMode="auto">
            <a:xfrm rot="16200000">
              <a:off x="3270508" y="5158912"/>
              <a:ext cx="1722022" cy="301807"/>
            </a:xfrm>
            <a:prstGeom prst="rect">
              <a:avLst/>
            </a:prstGeom>
            <a:grpFill/>
            <a:ln>
              <a:noFill/>
            </a:ln>
          </p:spPr>
          <p:txBody>
            <a:bodyPr lIns="68580" tIns="34290" rIns="68580" bIns="34290"/>
            <a:lstStyle/>
            <a:p>
              <a:pPr eaLnBrk="1" fontAlgn="auto" hangingPunct="1">
                <a:spcBef>
                  <a:spcPts val="0"/>
                </a:spcBef>
                <a:spcAft>
                  <a:spcPts val="0"/>
                </a:spcAft>
                <a:defRPr/>
              </a:pPr>
              <a:endParaRPr lang="en-US" sz="1013">
                <a:latin typeface="+mn-lt"/>
              </a:endParaRPr>
            </a:p>
          </p:txBody>
        </p:sp>
        <p:sp>
          <p:nvSpPr>
            <p:cNvPr id="10" name="Freeform 10">
              <a:extLst>
                <a:ext uri="{FF2B5EF4-FFF2-40B4-BE49-F238E27FC236}">
                  <a16:creationId xmlns:a16="http://schemas.microsoft.com/office/drawing/2014/main" id="{6F72DB19-4050-4D53-9066-91AC498016FD}"/>
                </a:ext>
              </a:extLst>
            </p:cNvPr>
            <p:cNvSpPr>
              <a:spLocks/>
            </p:cNvSpPr>
            <p:nvPr/>
          </p:nvSpPr>
          <p:spPr bwMode="auto">
            <a:xfrm rot="16200000">
              <a:off x="4245696" y="5924072"/>
              <a:ext cx="283482" cy="210028"/>
            </a:xfrm>
            <a:custGeom>
              <a:avLst/>
              <a:gdLst>
                <a:gd name="T0" fmla="*/ 327 w 327"/>
                <a:gd name="T1" fmla="*/ 243 h 243"/>
                <a:gd name="T2" fmla="*/ 163 w 327"/>
                <a:gd name="T3" fmla="*/ 121 h 243"/>
                <a:gd name="T4" fmla="*/ 0 w 327"/>
                <a:gd name="T5" fmla="*/ 0 h 243"/>
                <a:gd name="T6" fmla="*/ 327 w 327"/>
                <a:gd name="T7" fmla="*/ 0 h 243"/>
                <a:gd name="T8" fmla="*/ 327 w 327"/>
                <a:gd name="T9" fmla="*/ 0 h 243"/>
                <a:gd name="T10" fmla="*/ 327 w 327"/>
                <a:gd name="T11" fmla="*/ 121 h 243"/>
                <a:gd name="T12" fmla="*/ 327 w 327"/>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327" h="243">
                  <a:moveTo>
                    <a:pt x="327" y="243"/>
                  </a:moveTo>
                  <a:lnTo>
                    <a:pt x="163" y="121"/>
                  </a:lnTo>
                  <a:lnTo>
                    <a:pt x="0" y="0"/>
                  </a:lnTo>
                  <a:lnTo>
                    <a:pt x="327" y="0"/>
                  </a:lnTo>
                  <a:lnTo>
                    <a:pt x="327" y="0"/>
                  </a:lnTo>
                  <a:lnTo>
                    <a:pt x="327" y="121"/>
                  </a:lnTo>
                  <a:lnTo>
                    <a:pt x="327" y="243"/>
                  </a:lnTo>
                  <a:close/>
                </a:path>
              </a:pathLst>
            </a:custGeom>
            <a:grpFill/>
            <a:ln>
              <a:noFill/>
            </a:ln>
          </p:spPr>
          <p:txBody>
            <a:bodyPr lIns="68580" tIns="34290" rIns="68580" bIns="34290"/>
            <a:lstStyle/>
            <a:p>
              <a:pPr eaLnBrk="1" fontAlgn="auto" hangingPunct="1">
                <a:spcBef>
                  <a:spcPts val="0"/>
                </a:spcBef>
                <a:spcAft>
                  <a:spcPts val="0"/>
                </a:spcAft>
                <a:defRPr/>
              </a:pPr>
              <a:endParaRPr lang="en-US" sz="1013">
                <a:latin typeface="+mn-lt"/>
              </a:endParaRPr>
            </a:p>
          </p:txBody>
        </p:sp>
      </p:grpSp>
      <p:grpSp>
        <p:nvGrpSpPr>
          <p:cNvPr id="11" name="Group 26">
            <a:extLst>
              <a:ext uri="{FF2B5EF4-FFF2-40B4-BE49-F238E27FC236}">
                <a16:creationId xmlns:a16="http://schemas.microsoft.com/office/drawing/2014/main" id="{7708DF60-E45D-4866-BF94-4B06962EDF26}"/>
              </a:ext>
            </a:extLst>
          </p:cNvPr>
          <p:cNvGrpSpPr>
            <a:grpSpLocks/>
          </p:cNvGrpSpPr>
          <p:nvPr/>
        </p:nvGrpSpPr>
        <p:grpSpPr bwMode="auto">
          <a:xfrm>
            <a:off x="10106509" y="4300537"/>
            <a:ext cx="461963" cy="1133475"/>
            <a:chOff x="4577316" y="4912926"/>
            <a:chExt cx="512703" cy="1257900"/>
          </a:xfrm>
          <a:solidFill>
            <a:srgbClr val="05B5C2"/>
          </a:solidFill>
        </p:grpSpPr>
        <p:sp>
          <p:nvSpPr>
            <p:cNvPr id="12" name="Rectangle 6">
              <a:extLst>
                <a:ext uri="{FF2B5EF4-FFF2-40B4-BE49-F238E27FC236}">
                  <a16:creationId xmlns:a16="http://schemas.microsoft.com/office/drawing/2014/main" id="{2EF55D72-D0A1-4D04-8734-EA6D2665AB0E}"/>
                </a:ext>
              </a:extLst>
            </p:cNvPr>
            <p:cNvSpPr>
              <a:spLocks noChangeArrowheads="1"/>
            </p:cNvSpPr>
            <p:nvPr/>
          </p:nvSpPr>
          <p:spPr bwMode="auto">
            <a:xfrm rot="16200000">
              <a:off x="4099006" y="5391236"/>
              <a:ext cx="1257900" cy="301279"/>
            </a:xfrm>
            <a:prstGeom prst="rect">
              <a:avLst/>
            </a:prstGeom>
            <a:grpFill/>
            <a:ln>
              <a:noFill/>
            </a:ln>
          </p:spPr>
          <p:txBody>
            <a:bodyPr lIns="68580" tIns="34290" rIns="68580" bIns="34290"/>
            <a:lstStyle/>
            <a:p>
              <a:pPr eaLnBrk="1" fontAlgn="auto" hangingPunct="1">
                <a:spcBef>
                  <a:spcPts val="0"/>
                </a:spcBef>
                <a:spcAft>
                  <a:spcPts val="0"/>
                </a:spcAft>
                <a:defRPr/>
              </a:pPr>
              <a:endParaRPr lang="en-US" sz="1013" dirty="0">
                <a:solidFill>
                  <a:schemeClr val="bg2">
                    <a:lumMod val="25000"/>
                  </a:schemeClr>
                </a:solidFill>
                <a:highlight>
                  <a:srgbClr val="FFFF00"/>
                </a:highlight>
                <a:latin typeface="+mn-lt"/>
              </a:endParaRPr>
            </a:p>
          </p:txBody>
        </p:sp>
        <p:sp>
          <p:nvSpPr>
            <p:cNvPr id="13" name="Freeform 7">
              <a:extLst>
                <a:ext uri="{FF2B5EF4-FFF2-40B4-BE49-F238E27FC236}">
                  <a16:creationId xmlns:a16="http://schemas.microsoft.com/office/drawing/2014/main" id="{3DD94C01-49B1-42CD-8B52-084B534E5170}"/>
                </a:ext>
              </a:extLst>
            </p:cNvPr>
            <p:cNvSpPr>
              <a:spLocks/>
            </p:cNvSpPr>
            <p:nvPr/>
          </p:nvSpPr>
          <p:spPr bwMode="auto">
            <a:xfrm rot="16200000">
              <a:off x="4842485" y="5923293"/>
              <a:ext cx="283644" cy="211424"/>
            </a:xfrm>
            <a:custGeom>
              <a:avLst/>
              <a:gdLst>
                <a:gd name="T0" fmla="*/ 327 w 327"/>
                <a:gd name="T1" fmla="*/ 244 h 244"/>
                <a:gd name="T2" fmla="*/ 163 w 327"/>
                <a:gd name="T3" fmla="*/ 122 h 244"/>
                <a:gd name="T4" fmla="*/ 0 w 327"/>
                <a:gd name="T5" fmla="*/ 0 h 244"/>
                <a:gd name="T6" fmla="*/ 327 w 327"/>
                <a:gd name="T7" fmla="*/ 0 h 244"/>
                <a:gd name="T8" fmla="*/ 327 w 327"/>
                <a:gd name="T9" fmla="*/ 0 h 244"/>
                <a:gd name="T10" fmla="*/ 327 w 327"/>
                <a:gd name="T11" fmla="*/ 122 h 244"/>
                <a:gd name="T12" fmla="*/ 327 w 327"/>
                <a:gd name="T13" fmla="*/ 244 h 244"/>
              </a:gdLst>
              <a:ahLst/>
              <a:cxnLst>
                <a:cxn ang="0">
                  <a:pos x="T0" y="T1"/>
                </a:cxn>
                <a:cxn ang="0">
                  <a:pos x="T2" y="T3"/>
                </a:cxn>
                <a:cxn ang="0">
                  <a:pos x="T4" y="T5"/>
                </a:cxn>
                <a:cxn ang="0">
                  <a:pos x="T6" y="T7"/>
                </a:cxn>
                <a:cxn ang="0">
                  <a:pos x="T8" y="T9"/>
                </a:cxn>
                <a:cxn ang="0">
                  <a:pos x="T10" y="T11"/>
                </a:cxn>
                <a:cxn ang="0">
                  <a:pos x="T12" y="T13"/>
                </a:cxn>
              </a:cxnLst>
              <a:rect l="0" t="0" r="r" b="b"/>
              <a:pathLst>
                <a:path w="327" h="244">
                  <a:moveTo>
                    <a:pt x="327" y="244"/>
                  </a:moveTo>
                  <a:lnTo>
                    <a:pt x="163" y="122"/>
                  </a:lnTo>
                  <a:lnTo>
                    <a:pt x="0" y="0"/>
                  </a:lnTo>
                  <a:lnTo>
                    <a:pt x="327" y="0"/>
                  </a:lnTo>
                  <a:lnTo>
                    <a:pt x="327" y="0"/>
                  </a:lnTo>
                  <a:lnTo>
                    <a:pt x="327" y="122"/>
                  </a:lnTo>
                  <a:lnTo>
                    <a:pt x="327" y="244"/>
                  </a:lnTo>
                  <a:close/>
                </a:path>
              </a:pathLst>
            </a:custGeom>
            <a:grpFill/>
            <a:ln>
              <a:noFill/>
            </a:ln>
          </p:spPr>
          <p:txBody>
            <a:bodyPr lIns="68580" tIns="34290" rIns="68580" bIns="34290"/>
            <a:lstStyle/>
            <a:p>
              <a:pPr eaLnBrk="1" fontAlgn="auto" hangingPunct="1">
                <a:spcBef>
                  <a:spcPts val="0"/>
                </a:spcBef>
                <a:spcAft>
                  <a:spcPts val="0"/>
                </a:spcAft>
                <a:defRPr/>
              </a:pPr>
              <a:endParaRPr lang="en-US" sz="1013">
                <a:solidFill>
                  <a:schemeClr val="bg2">
                    <a:lumMod val="25000"/>
                  </a:schemeClr>
                </a:solidFill>
                <a:highlight>
                  <a:srgbClr val="FFFF00"/>
                </a:highlight>
                <a:latin typeface="+mn-lt"/>
              </a:endParaRPr>
            </a:p>
          </p:txBody>
        </p:sp>
      </p:grpSp>
      <p:sp>
        <p:nvSpPr>
          <p:cNvPr id="14" name="TextBox 40">
            <a:extLst>
              <a:ext uri="{FF2B5EF4-FFF2-40B4-BE49-F238E27FC236}">
                <a16:creationId xmlns:a16="http://schemas.microsoft.com/office/drawing/2014/main" id="{FBC77A17-12F5-4FF9-B6FE-406B5C68E53D}"/>
              </a:ext>
            </a:extLst>
          </p:cNvPr>
          <p:cNvSpPr txBox="1"/>
          <p:nvPr/>
        </p:nvSpPr>
        <p:spPr>
          <a:xfrm>
            <a:off x="8012811" y="2963323"/>
            <a:ext cx="1123950" cy="368300"/>
          </a:xfrm>
          <a:prstGeom prst="rect">
            <a:avLst/>
          </a:prstGeom>
          <a:noFill/>
        </p:spPr>
        <p:txBody>
          <a:bodyPr>
            <a:spAutoFit/>
          </a:bodyPr>
          <a:lstStyle/>
          <a:p>
            <a:pPr algn="ctr" eaLnBrk="1" fontAlgn="auto" hangingPunct="1">
              <a:spcBef>
                <a:spcPts val="0"/>
              </a:spcBef>
              <a:spcAft>
                <a:spcPts val="0"/>
              </a:spcAft>
              <a:defRPr/>
            </a:pPr>
            <a:r>
              <a:rPr lang="en-US" b="1" dirty="0">
                <a:solidFill>
                  <a:srgbClr val="023B61"/>
                </a:solidFill>
                <a:latin typeface="+mn-lt"/>
              </a:rPr>
              <a:t>7</a:t>
            </a:r>
            <a:r>
              <a:rPr lang="tr-TR" b="1" dirty="0">
                <a:solidFill>
                  <a:srgbClr val="023B61"/>
                </a:solidFill>
                <a:latin typeface="+mn-lt"/>
              </a:rPr>
              <a:t>4</a:t>
            </a:r>
            <a:r>
              <a:rPr lang="en-US" b="1" dirty="0">
                <a:solidFill>
                  <a:srgbClr val="023B61"/>
                </a:solidFill>
                <a:latin typeface="+mn-lt"/>
              </a:rPr>
              <a:t>%</a:t>
            </a:r>
          </a:p>
        </p:txBody>
      </p:sp>
      <p:sp>
        <p:nvSpPr>
          <p:cNvPr id="15" name="TextBox 41">
            <a:extLst>
              <a:ext uri="{FF2B5EF4-FFF2-40B4-BE49-F238E27FC236}">
                <a16:creationId xmlns:a16="http://schemas.microsoft.com/office/drawing/2014/main" id="{021EA141-9E06-4A00-9E1F-34BC06BA2FAC}"/>
              </a:ext>
            </a:extLst>
          </p:cNvPr>
          <p:cNvSpPr txBox="1"/>
          <p:nvPr/>
        </p:nvSpPr>
        <p:spPr>
          <a:xfrm>
            <a:off x="8865055" y="3456478"/>
            <a:ext cx="1125538" cy="322262"/>
          </a:xfrm>
          <a:prstGeom prst="rect">
            <a:avLst/>
          </a:prstGeom>
          <a:noFill/>
        </p:spPr>
        <p:txBody>
          <a:bodyPr>
            <a:spAutoFit/>
          </a:bodyPr>
          <a:lstStyle/>
          <a:p>
            <a:pPr algn="ctr" eaLnBrk="1" fontAlgn="auto" hangingPunct="1">
              <a:spcBef>
                <a:spcPts val="0"/>
              </a:spcBef>
              <a:spcAft>
                <a:spcPts val="0"/>
              </a:spcAft>
              <a:defRPr/>
            </a:pPr>
            <a:r>
              <a:rPr lang="tr-TR" sz="1500" b="1" dirty="0">
                <a:solidFill>
                  <a:srgbClr val="006A84"/>
                </a:solidFill>
              </a:rPr>
              <a:t>68</a:t>
            </a:r>
            <a:r>
              <a:rPr lang="en-US" sz="1500" b="1" dirty="0">
                <a:solidFill>
                  <a:srgbClr val="006A84"/>
                </a:solidFill>
                <a:latin typeface="+mn-lt"/>
              </a:rPr>
              <a:t>%</a:t>
            </a:r>
          </a:p>
        </p:txBody>
      </p:sp>
      <p:sp>
        <p:nvSpPr>
          <p:cNvPr id="16" name="TextBox 42">
            <a:extLst>
              <a:ext uri="{FF2B5EF4-FFF2-40B4-BE49-F238E27FC236}">
                <a16:creationId xmlns:a16="http://schemas.microsoft.com/office/drawing/2014/main" id="{8BDEE8A8-2A2B-4173-B6CC-F767CAB17792}"/>
              </a:ext>
            </a:extLst>
          </p:cNvPr>
          <p:cNvSpPr txBox="1"/>
          <p:nvPr/>
        </p:nvSpPr>
        <p:spPr>
          <a:xfrm>
            <a:off x="9680265" y="3948602"/>
            <a:ext cx="1123950" cy="249238"/>
          </a:xfrm>
          <a:prstGeom prst="rect">
            <a:avLst/>
          </a:prstGeom>
          <a:noFill/>
        </p:spPr>
        <p:txBody>
          <a:bodyPr>
            <a:spAutoFit/>
          </a:bodyPr>
          <a:lstStyle/>
          <a:p>
            <a:pPr algn="ctr" eaLnBrk="1" fontAlgn="auto" hangingPunct="1">
              <a:spcBef>
                <a:spcPts val="0"/>
              </a:spcBef>
              <a:spcAft>
                <a:spcPts val="0"/>
              </a:spcAft>
              <a:defRPr/>
            </a:pPr>
            <a:r>
              <a:rPr lang="en-US" sz="1013" b="1" dirty="0">
                <a:solidFill>
                  <a:srgbClr val="05B5C2"/>
                </a:solidFill>
                <a:latin typeface="+mn-lt"/>
              </a:rPr>
              <a:t>5</a:t>
            </a:r>
            <a:r>
              <a:rPr lang="tr-TR" sz="1013" b="1" dirty="0">
                <a:solidFill>
                  <a:srgbClr val="05B5C2"/>
                </a:solidFill>
                <a:latin typeface="+mn-lt"/>
              </a:rPr>
              <a:t>7</a:t>
            </a:r>
            <a:r>
              <a:rPr lang="en-US" sz="1013" b="1" dirty="0">
                <a:solidFill>
                  <a:srgbClr val="05B5C2"/>
                </a:solidFill>
                <a:latin typeface="+mn-lt"/>
              </a:rPr>
              <a:t>%</a:t>
            </a:r>
          </a:p>
        </p:txBody>
      </p:sp>
      <p:sp>
        <p:nvSpPr>
          <p:cNvPr id="17" name="TextBox 208">
            <a:extLst>
              <a:ext uri="{FF2B5EF4-FFF2-40B4-BE49-F238E27FC236}">
                <a16:creationId xmlns:a16="http://schemas.microsoft.com/office/drawing/2014/main" id="{A9E3D4DF-889B-4DFD-89E8-CC33BF99383E}"/>
              </a:ext>
            </a:extLst>
          </p:cNvPr>
          <p:cNvSpPr txBox="1"/>
          <p:nvPr/>
        </p:nvSpPr>
        <p:spPr>
          <a:xfrm>
            <a:off x="7935552" y="5502428"/>
            <a:ext cx="1278467" cy="246221"/>
          </a:xfrm>
          <a:prstGeom prst="rect">
            <a:avLst/>
          </a:prstGeom>
          <a:noFill/>
        </p:spPr>
        <p:txBody>
          <a:bodyPr>
            <a:spAutoFit/>
          </a:bodyPr>
          <a:lstStyle/>
          <a:p>
            <a:pPr algn="ctr">
              <a:defRPr/>
            </a:pPr>
            <a:r>
              <a:rPr lang="tr-TR" sz="1000" b="1" dirty="0" err="1">
                <a:solidFill>
                  <a:schemeClr val="tx1">
                    <a:lumMod val="85000"/>
                    <a:lumOff val="15000"/>
                  </a:schemeClr>
                </a:solidFill>
                <a:latin typeface="Centrale Sans Regular" panose="02000000000000000000" pitchFamily="2" charset="0"/>
              </a:rPr>
              <a:t>ReactJS</a:t>
            </a:r>
            <a:endParaRPr lang="en-US" sz="1000" b="1" dirty="0">
              <a:solidFill>
                <a:schemeClr val="tx1">
                  <a:lumMod val="85000"/>
                  <a:lumOff val="15000"/>
                </a:schemeClr>
              </a:solidFill>
              <a:latin typeface="Centrale Sans Regular" panose="02000000000000000000" pitchFamily="2" charset="0"/>
            </a:endParaRPr>
          </a:p>
        </p:txBody>
      </p:sp>
      <p:sp>
        <p:nvSpPr>
          <p:cNvPr id="18" name="TextBox 208">
            <a:extLst>
              <a:ext uri="{FF2B5EF4-FFF2-40B4-BE49-F238E27FC236}">
                <a16:creationId xmlns:a16="http://schemas.microsoft.com/office/drawing/2014/main" id="{16D037A1-4D52-4EFF-8DF6-80DDB4F29E93}"/>
              </a:ext>
            </a:extLst>
          </p:cNvPr>
          <p:cNvSpPr txBox="1"/>
          <p:nvPr/>
        </p:nvSpPr>
        <p:spPr>
          <a:xfrm>
            <a:off x="8770470" y="5502430"/>
            <a:ext cx="1278467" cy="246221"/>
          </a:xfrm>
          <a:prstGeom prst="rect">
            <a:avLst/>
          </a:prstGeom>
          <a:noFill/>
        </p:spPr>
        <p:txBody>
          <a:bodyPr>
            <a:spAutoFit/>
          </a:bodyPr>
          <a:lstStyle/>
          <a:p>
            <a:pPr algn="ctr">
              <a:defRPr/>
            </a:pPr>
            <a:r>
              <a:rPr lang="tr-TR" sz="1000" b="1" dirty="0" err="1">
                <a:solidFill>
                  <a:schemeClr val="tx1">
                    <a:lumMod val="85000"/>
                    <a:lumOff val="15000"/>
                  </a:schemeClr>
                </a:solidFill>
                <a:latin typeface="Centrale Sans Regular" panose="02000000000000000000" pitchFamily="2" charset="0"/>
              </a:rPr>
              <a:t>VueJS</a:t>
            </a:r>
            <a:endParaRPr lang="en-US" sz="1000" b="1" dirty="0">
              <a:solidFill>
                <a:schemeClr val="tx1">
                  <a:lumMod val="85000"/>
                  <a:lumOff val="15000"/>
                </a:schemeClr>
              </a:solidFill>
              <a:latin typeface="Centrale Sans Regular" panose="02000000000000000000" pitchFamily="2" charset="0"/>
            </a:endParaRPr>
          </a:p>
        </p:txBody>
      </p:sp>
      <p:sp>
        <p:nvSpPr>
          <p:cNvPr id="19" name="TextBox 208">
            <a:extLst>
              <a:ext uri="{FF2B5EF4-FFF2-40B4-BE49-F238E27FC236}">
                <a16:creationId xmlns:a16="http://schemas.microsoft.com/office/drawing/2014/main" id="{E70B8FCE-4083-445D-8E8F-BAF40A259FA3}"/>
              </a:ext>
            </a:extLst>
          </p:cNvPr>
          <p:cNvSpPr txBox="1"/>
          <p:nvPr/>
        </p:nvSpPr>
        <p:spPr>
          <a:xfrm>
            <a:off x="9601395" y="5502430"/>
            <a:ext cx="1278467" cy="246221"/>
          </a:xfrm>
          <a:prstGeom prst="rect">
            <a:avLst/>
          </a:prstGeom>
          <a:noFill/>
        </p:spPr>
        <p:txBody>
          <a:bodyPr>
            <a:spAutoFit/>
          </a:bodyPr>
          <a:lstStyle/>
          <a:p>
            <a:pPr algn="ctr">
              <a:defRPr/>
            </a:pPr>
            <a:r>
              <a:rPr lang="tr-TR" sz="1000" b="1" dirty="0" err="1">
                <a:solidFill>
                  <a:schemeClr val="tx1">
                    <a:lumMod val="85000"/>
                    <a:lumOff val="15000"/>
                  </a:schemeClr>
                </a:solidFill>
                <a:latin typeface="Centrale Sans Regular" panose="02000000000000000000" pitchFamily="2" charset="0"/>
              </a:rPr>
              <a:t>AngularJS</a:t>
            </a:r>
            <a:endParaRPr lang="en-US" sz="1000" b="1" dirty="0">
              <a:solidFill>
                <a:schemeClr val="tx1">
                  <a:lumMod val="85000"/>
                  <a:lumOff val="15000"/>
                </a:schemeClr>
              </a:solidFill>
              <a:latin typeface="Centrale Sans Regular" panose="02000000000000000000" pitchFamily="2" charset="0"/>
            </a:endParaRPr>
          </a:p>
        </p:txBody>
      </p:sp>
      <p:pic>
        <p:nvPicPr>
          <p:cNvPr id="1030" name="Picture 6" descr="React - Vikipedi">
            <a:extLst>
              <a:ext uri="{FF2B5EF4-FFF2-40B4-BE49-F238E27FC236}">
                <a16:creationId xmlns:a16="http://schemas.microsoft.com/office/drawing/2014/main" id="{AF92C98B-7743-492F-BB8A-56235977E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564" y="5178425"/>
            <a:ext cx="1374636" cy="1383189"/>
          </a:xfrm>
          <a:prstGeom prst="rect">
            <a:avLst/>
          </a:prstGeom>
          <a:noFill/>
          <a:extLst>
            <a:ext uri="{909E8E84-426E-40DD-AFC4-6F175D3DCCD1}">
              <a14:hiddenFill xmlns:a14="http://schemas.microsoft.com/office/drawing/2010/main">
                <a:solidFill>
                  <a:srgbClr val="FFFFFF"/>
                </a:solidFill>
              </a14:hiddenFill>
            </a:ext>
          </a:extLst>
        </p:spPr>
      </p:pic>
      <p:sp>
        <p:nvSpPr>
          <p:cNvPr id="21" name="Dikdörtgen 20">
            <a:extLst>
              <a:ext uri="{FF2B5EF4-FFF2-40B4-BE49-F238E27FC236}">
                <a16:creationId xmlns:a16="http://schemas.microsoft.com/office/drawing/2014/main" id="{7F5D9D85-8107-4201-A6DF-2D60389A941C}"/>
              </a:ext>
            </a:extLst>
          </p:cNvPr>
          <p:cNvSpPr/>
          <p:nvPr/>
        </p:nvSpPr>
        <p:spPr>
          <a:xfrm>
            <a:off x="1432892" y="3309368"/>
            <a:ext cx="6096000" cy="991169"/>
          </a:xfrm>
          <a:prstGeom prst="rect">
            <a:avLst/>
          </a:prstGeom>
        </p:spPr>
        <p:txBody>
          <a:bodyPr>
            <a:spAutoFit/>
          </a:bodyPr>
          <a:lstStyle/>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AngularJS</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VueJS</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ReactJS</a:t>
            </a:r>
            <a:endParaRPr lang="tr-TR" dirty="0">
              <a:solidFill>
                <a:srgbClr val="002855"/>
              </a:solidFill>
              <a:latin typeface="Centrale Sans Regular" panose="02000000000000000000" pitchFamily="2" charset="0"/>
              <a:cs typeface="Arial" panose="020B0604020202020204" pitchFamily="34" charset="0"/>
            </a:endParaRPr>
          </a:p>
        </p:txBody>
      </p:sp>
      <p:sp>
        <p:nvSpPr>
          <p:cNvPr id="23" name="Rectangle 31">
            <a:extLst>
              <a:ext uri="{FF2B5EF4-FFF2-40B4-BE49-F238E27FC236}">
                <a16:creationId xmlns:a16="http://schemas.microsoft.com/office/drawing/2014/main" id="{11BC1BC8-00F6-4DDA-9683-1011C844EA86}"/>
              </a:ext>
            </a:extLst>
          </p:cNvPr>
          <p:cNvSpPr/>
          <p:nvPr/>
        </p:nvSpPr>
        <p:spPr>
          <a:xfrm>
            <a:off x="1462129" y="2201451"/>
            <a:ext cx="5701076" cy="792781"/>
          </a:xfrm>
          <a:prstGeom prst="rect">
            <a:avLst/>
          </a:prstGeom>
        </p:spPr>
        <p:txBody>
          <a:bodyPr wrap="square">
            <a:spAutoFit/>
          </a:bodyPr>
          <a:lstStyle/>
          <a:p>
            <a:pPr>
              <a:lnSpc>
                <a:spcPct val="150000"/>
              </a:lnSpc>
              <a:defRPr/>
            </a:pPr>
            <a:r>
              <a:rPr lang="en-US" sz="1600" dirty="0" err="1">
                <a:solidFill>
                  <a:srgbClr val="002855"/>
                </a:solidFill>
                <a:latin typeface="Centrale Sans Bold" panose="02000000000000000000"/>
              </a:rPr>
              <a:t>Framework’ler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süreci</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hızlandırmak</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için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farklı</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yazılımcılar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tarafından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önceden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oluşturulmuş</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ve</a:t>
            </a:r>
            <a:r>
              <a:rPr lang="en-US" sz="1600" dirty="0">
                <a:solidFill>
                  <a:srgbClr val="002855"/>
                </a:solidFill>
                <a:latin typeface="Centrale Sans Bold" panose="02000000000000000000"/>
              </a:rPr>
              <a:t> test </a:t>
            </a:r>
            <a:r>
              <a:rPr lang="en-US" sz="1600" dirty="0" err="1">
                <a:solidFill>
                  <a:srgbClr val="002855"/>
                </a:solidFill>
                <a:latin typeface="Centrale Sans Bold" panose="02000000000000000000"/>
              </a:rPr>
              <a:t>edilmiş</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kodlardır</a:t>
            </a:r>
            <a:r>
              <a:rPr lang="en-US" sz="1600" dirty="0">
                <a:solidFill>
                  <a:srgbClr val="002855"/>
                </a:solidFill>
                <a:latin typeface="Centrale Sans Bold" panose="02000000000000000000"/>
              </a:rPr>
              <a:t>.</a:t>
            </a:r>
          </a:p>
        </p:txBody>
      </p:sp>
    </p:spTree>
    <p:extLst>
      <p:ext uri="{BB962C8B-B14F-4D97-AF65-F5344CB8AC3E}">
        <p14:creationId xmlns:p14="http://schemas.microsoft.com/office/powerpoint/2010/main" val="313924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outVertical)">
                                      <p:cBhvr>
                                        <p:cTn id="19" dur="500"/>
                                        <p:tgtEl>
                                          <p:spTgt spid="14"/>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500"/>
                                        <p:tgtEl>
                                          <p:spTgt spid="15"/>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outVertical)">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anim calcmode="lin" valueType="num">
                                      <p:cBhvr>
                                        <p:cTn id="44" dur="500" fill="hold"/>
                                        <p:tgtEl>
                                          <p:spTgt spid="23"/>
                                        </p:tgtEl>
                                        <p:attrNameLst>
                                          <p:attrName>ppt_x</p:attrName>
                                        </p:attrNameLst>
                                      </p:cBhvr>
                                      <p:tavLst>
                                        <p:tav tm="0">
                                          <p:val>
                                            <p:strVal val="#ppt_x"/>
                                          </p:val>
                                        </p:tav>
                                        <p:tav tm="100000">
                                          <p:val>
                                            <p:strVal val="#ppt_x"/>
                                          </p:val>
                                        </p:tav>
                                      </p:tavLst>
                                    </p:anim>
                                    <p:anim calcmode="lin" valueType="num">
                                      <p:cBhvr>
                                        <p:cTn id="4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287834" y="1365045"/>
            <a:ext cx="4878971"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Any – Unknown ve Casting</a:t>
            </a:r>
          </a:p>
        </p:txBody>
      </p:sp>
      <p:sp>
        <p:nvSpPr>
          <p:cNvPr id="9" name="Rectangle 1">
            <a:extLst>
              <a:ext uri="{FF2B5EF4-FFF2-40B4-BE49-F238E27FC236}">
                <a16:creationId xmlns:a16="http://schemas.microsoft.com/office/drawing/2014/main" id="{2D09BC4D-2811-F049-A37F-29386101D76B}"/>
              </a:ext>
            </a:extLst>
          </p:cNvPr>
          <p:cNvSpPr/>
          <p:nvPr/>
        </p:nvSpPr>
        <p:spPr>
          <a:xfrm>
            <a:off x="230541" y="2839453"/>
            <a:ext cx="8842438" cy="620426"/>
          </a:xfrm>
          <a:prstGeom prst="rect">
            <a:avLst/>
          </a:prstGeom>
        </p:spPr>
        <p:txBody>
          <a:bodyPr wrap="square">
            <a:spAutoFit/>
          </a:bodyPr>
          <a:lstStyle/>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Any anahtarı ile tür denetimi devre dışı bırakılmış olur. </a:t>
            </a:r>
          </a:p>
          <a:p>
            <a:pPr marL="533400" indent="-4381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Unknown anahtarı ile tanımlanan bir değişkenin kullanımı öncesi tip ataması yapılması beklenir.</a:t>
            </a:r>
          </a:p>
        </p:txBody>
      </p:sp>
      <p:pic>
        <p:nvPicPr>
          <p:cNvPr id="5" name="Resim 4">
            <a:extLst>
              <a:ext uri="{FF2B5EF4-FFF2-40B4-BE49-F238E27FC236}">
                <a16:creationId xmlns:a16="http://schemas.microsoft.com/office/drawing/2014/main" id="{8C6A1791-6F7A-4CCC-9C2B-FC52481A36D2}"/>
              </a:ext>
            </a:extLst>
          </p:cNvPr>
          <p:cNvPicPr>
            <a:picLocks noChangeAspect="1"/>
          </p:cNvPicPr>
          <p:nvPr/>
        </p:nvPicPr>
        <p:blipFill>
          <a:blip r:embed="rId2"/>
          <a:stretch>
            <a:fillRect/>
          </a:stretch>
        </p:blipFill>
        <p:spPr>
          <a:xfrm>
            <a:off x="405118" y="2049849"/>
            <a:ext cx="2322201" cy="571393"/>
          </a:xfrm>
          <a:prstGeom prst="rect">
            <a:avLst/>
          </a:prstGeom>
        </p:spPr>
      </p:pic>
      <p:pic>
        <p:nvPicPr>
          <p:cNvPr id="6" name="Resim 5">
            <a:extLst>
              <a:ext uri="{FF2B5EF4-FFF2-40B4-BE49-F238E27FC236}">
                <a16:creationId xmlns:a16="http://schemas.microsoft.com/office/drawing/2014/main" id="{A969DF7A-6696-43A7-8885-08AB6DBBACC8}"/>
              </a:ext>
            </a:extLst>
          </p:cNvPr>
          <p:cNvPicPr>
            <a:picLocks noChangeAspect="1"/>
          </p:cNvPicPr>
          <p:nvPr/>
        </p:nvPicPr>
        <p:blipFill>
          <a:blip r:embed="rId3"/>
          <a:stretch>
            <a:fillRect/>
          </a:stretch>
        </p:blipFill>
        <p:spPr>
          <a:xfrm>
            <a:off x="405118" y="3791050"/>
            <a:ext cx="3145950" cy="934203"/>
          </a:xfrm>
          <a:prstGeom prst="rect">
            <a:avLst/>
          </a:prstGeom>
        </p:spPr>
      </p:pic>
      <p:pic>
        <p:nvPicPr>
          <p:cNvPr id="10" name="Resim 9">
            <a:extLst>
              <a:ext uri="{FF2B5EF4-FFF2-40B4-BE49-F238E27FC236}">
                <a16:creationId xmlns:a16="http://schemas.microsoft.com/office/drawing/2014/main" id="{35805947-01E4-4450-8936-6D90259DA9E1}"/>
              </a:ext>
            </a:extLst>
          </p:cNvPr>
          <p:cNvPicPr>
            <a:picLocks noChangeAspect="1"/>
          </p:cNvPicPr>
          <p:nvPr/>
        </p:nvPicPr>
        <p:blipFill>
          <a:blip r:embed="rId4"/>
          <a:stretch>
            <a:fillRect/>
          </a:stretch>
        </p:blipFill>
        <p:spPr>
          <a:xfrm>
            <a:off x="4319063" y="3788716"/>
            <a:ext cx="3203781" cy="931869"/>
          </a:xfrm>
          <a:prstGeom prst="rect">
            <a:avLst/>
          </a:prstGeom>
        </p:spPr>
      </p:pic>
    </p:spTree>
    <p:extLst>
      <p:ext uri="{BB962C8B-B14F-4D97-AF65-F5344CB8AC3E}">
        <p14:creationId xmlns:p14="http://schemas.microsoft.com/office/powerpoint/2010/main" val="3795647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058E3532-A6B4-4746-AA33-B2CCD3FFB290}"/>
              </a:ext>
            </a:extLst>
          </p:cNvPr>
          <p:cNvSpPr txBox="1"/>
          <p:nvPr/>
        </p:nvSpPr>
        <p:spPr>
          <a:xfrm>
            <a:off x="8689710" y="1770459"/>
            <a:ext cx="3280990"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Read-only Property</a:t>
            </a:r>
          </a:p>
        </p:txBody>
      </p:sp>
      <p:pic>
        <p:nvPicPr>
          <p:cNvPr id="5" name="Resim 4">
            <a:extLst>
              <a:ext uri="{FF2B5EF4-FFF2-40B4-BE49-F238E27FC236}">
                <a16:creationId xmlns:a16="http://schemas.microsoft.com/office/drawing/2014/main" id="{87EEA05B-A05C-4FBC-89EE-E7855A8C3F3E}"/>
              </a:ext>
            </a:extLst>
          </p:cNvPr>
          <p:cNvPicPr>
            <a:picLocks noChangeAspect="1"/>
          </p:cNvPicPr>
          <p:nvPr/>
        </p:nvPicPr>
        <p:blipFill>
          <a:blip r:embed="rId2"/>
          <a:stretch>
            <a:fillRect/>
          </a:stretch>
        </p:blipFill>
        <p:spPr>
          <a:xfrm>
            <a:off x="1210983" y="1243352"/>
            <a:ext cx="6809760" cy="4371295"/>
          </a:xfrm>
          <a:prstGeom prst="rect">
            <a:avLst/>
          </a:prstGeom>
        </p:spPr>
      </p:pic>
      <p:sp>
        <p:nvSpPr>
          <p:cNvPr id="10" name="Rectangle 1">
            <a:extLst>
              <a:ext uri="{FF2B5EF4-FFF2-40B4-BE49-F238E27FC236}">
                <a16:creationId xmlns:a16="http://schemas.microsoft.com/office/drawing/2014/main" id="{659E14D0-E83C-42C7-9191-CCFCB362F4CD}"/>
              </a:ext>
            </a:extLst>
          </p:cNvPr>
          <p:cNvSpPr/>
          <p:nvPr/>
        </p:nvSpPr>
        <p:spPr>
          <a:xfrm>
            <a:off x="8428656" y="2431145"/>
            <a:ext cx="3506532" cy="891270"/>
          </a:xfrm>
          <a:prstGeom prst="rect">
            <a:avLst/>
          </a:prstGeom>
        </p:spPr>
        <p:txBody>
          <a:bodyPr wrap="square">
            <a:spAutoFit/>
          </a:bodyPr>
          <a:lstStyle/>
          <a:p>
            <a:pPr marL="285750" indent="-285750">
              <a:lnSpc>
                <a:spcPct val="110000"/>
              </a:lnSpc>
              <a:buFont typeface="Arial" panose="020B0604020202020204" pitchFamily="34" charset="0"/>
              <a:buChar char="•"/>
            </a:pPr>
            <a:r>
              <a:rPr lang="tr-TR" sz="1600" dirty="0">
                <a:solidFill>
                  <a:srgbClr val="002855"/>
                </a:solidFill>
                <a:latin typeface="Centrale Sans Regular" panose="02000000000000000000" pitchFamily="2" charset="0"/>
                <a:cs typeface="Arial" panose="020B0604020202020204" pitchFamily="34" charset="0"/>
              </a:rPr>
              <a:t>Read-only olarak tanımlaması yapılan bir değişkene atama yapılamaz.</a:t>
            </a:r>
          </a:p>
        </p:txBody>
      </p:sp>
    </p:spTree>
    <p:extLst>
      <p:ext uri="{BB962C8B-B14F-4D97-AF65-F5344CB8AC3E}">
        <p14:creationId xmlns:p14="http://schemas.microsoft.com/office/powerpoint/2010/main" val="3728492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0F072E-430B-4D63-9A76-1E22BE3C6FBA}"/>
              </a:ext>
            </a:extLst>
          </p:cNvPr>
          <p:cNvPicPr>
            <a:picLocks noChangeAspect="1"/>
          </p:cNvPicPr>
          <p:nvPr/>
        </p:nvPicPr>
        <p:blipFill>
          <a:blip r:embed="rId2"/>
          <a:stretch>
            <a:fillRect/>
          </a:stretch>
        </p:blipFill>
        <p:spPr>
          <a:xfrm>
            <a:off x="0" y="0"/>
            <a:ext cx="12192000" cy="6858000"/>
          </a:xfrm>
          <a:prstGeom prst="rect">
            <a:avLst/>
          </a:prstGeom>
        </p:spPr>
      </p:pic>
      <p:sp>
        <p:nvSpPr>
          <p:cNvPr id="10" name="Metin kutusu 9">
            <a:extLst>
              <a:ext uri="{FF2B5EF4-FFF2-40B4-BE49-F238E27FC236}">
                <a16:creationId xmlns:a16="http://schemas.microsoft.com/office/drawing/2014/main" id="{B4B26B9B-4D6C-4E44-9900-A1DFF0AA461C}"/>
              </a:ext>
            </a:extLst>
          </p:cNvPr>
          <p:cNvSpPr txBox="1"/>
          <p:nvPr/>
        </p:nvSpPr>
        <p:spPr>
          <a:xfrm>
            <a:off x="3669759" y="5020386"/>
            <a:ext cx="4852481" cy="707886"/>
          </a:xfrm>
          <a:prstGeom prst="rect">
            <a:avLst/>
          </a:prstGeom>
          <a:noFill/>
        </p:spPr>
        <p:txBody>
          <a:bodyPr wrap="square" rtlCol="0">
            <a:spAutoFit/>
          </a:bodyPr>
          <a:lstStyle/>
          <a:p>
            <a:pPr algn="ctr"/>
            <a:r>
              <a:rPr lang="tr-TR" sz="4000" dirty="0">
                <a:solidFill>
                  <a:srgbClr val="002855"/>
                </a:solidFill>
                <a:latin typeface="Neo Sans Std Black  TR" panose="020B0A04030504040204" pitchFamily="34" charset="0"/>
              </a:rPr>
              <a:t>TEŞEKKÜRLER</a:t>
            </a:r>
          </a:p>
        </p:txBody>
      </p:sp>
      <p:pic>
        <p:nvPicPr>
          <p:cNvPr id="15" name="Picture 14">
            <a:extLst>
              <a:ext uri="{FF2B5EF4-FFF2-40B4-BE49-F238E27FC236}">
                <a16:creationId xmlns:a16="http://schemas.microsoft.com/office/drawing/2014/main" id="{8C5EB63D-1026-42F6-BB40-BC25F15FD8EC}"/>
              </a:ext>
            </a:extLst>
          </p:cNvPr>
          <p:cNvPicPr>
            <a:picLocks noChangeAspect="1"/>
          </p:cNvPicPr>
          <p:nvPr/>
        </p:nvPicPr>
        <p:blipFill>
          <a:blip r:embed="rId3"/>
          <a:stretch>
            <a:fillRect/>
          </a:stretch>
        </p:blipFill>
        <p:spPr>
          <a:xfrm>
            <a:off x="5173158" y="327544"/>
            <a:ext cx="1845684" cy="925781"/>
          </a:xfrm>
          <a:prstGeom prst="rect">
            <a:avLst/>
          </a:prstGeom>
        </p:spPr>
      </p:pic>
      <p:pic>
        <p:nvPicPr>
          <p:cNvPr id="17" name="Picture 16">
            <a:extLst>
              <a:ext uri="{FF2B5EF4-FFF2-40B4-BE49-F238E27FC236}">
                <a16:creationId xmlns:a16="http://schemas.microsoft.com/office/drawing/2014/main" id="{B5494F95-2D46-485F-9C10-B8849FD7F3F8}"/>
              </a:ext>
            </a:extLst>
          </p:cNvPr>
          <p:cNvPicPr>
            <a:picLocks noChangeAspect="1"/>
          </p:cNvPicPr>
          <p:nvPr/>
        </p:nvPicPr>
        <p:blipFill>
          <a:blip r:embed="rId4"/>
          <a:stretch>
            <a:fillRect/>
          </a:stretch>
        </p:blipFill>
        <p:spPr>
          <a:xfrm>
            <a:off x="4254481" y="1635853"/>
            <a:ext cx="3683039" cy="3172417"/>
          </a:xfrm>
          <a:prstGeom prst="rect">
            <a:avLst/>
          </a:prstGeom>
        </p:spPr>
      </p:pic>
      <p:sp>
        <p:nvSpPr>
          <p:cNvPr id="18" name="Isosceles Triangle 17">
            <a:extLst>
              <a:ext uri="{FF2B5EF4-FFF2-40B4-BE49-F238E27FC236}">
                <a16:creationId xmlns:a16="http://schemas.microsoft.com/office/drawing/2014/main" id="{913CDD52-D6FB-4082-B9D8-BA2BCBF5A2FF}"/>
              </a:ext>
            </a:extLst>
          </p:cNvPr>
          <p:cNvSpPr/>
          <p:nvPr/>
        </p:nvSpPr>
        <p:spPr>
          <a:xfrm rot="5400000">
            <a:off x="3127221" y="1450103"/>
            <a:ext cx="598514" cy="515960"/>
          </a:xfrm>
          <a:prstGeom prst="triangle">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Isosceles Triangle 18">
            <a:extLst>
              <a:ext uri="{FF2B5EF4-FFF2-40B4-BE49-F238E27FC236}">
                <a16:creationId xmlns:a16="http://schemas.microsoft.com/office/drawing/2014/main" id="{653F535C-EFD9-4ED3-BDC4-FE0E8B76965C}"/>
              </a:ext>
            </a:extLst>
          </p:cNvPr>
          <p:cNvSpPr/>
          <p:nvPr/>
        </p:nvSpPr>
        <p:spPr>
          <a:xfrm rot="5400000">
            <a:off x="814512" y="2733763"/>
            <a:ext cx="458693" cy="395425"/>
          </a:xfrm>
          <a:prstGeom prst="triangle">
            <a:avLst/>
          </a:prstGeom>
          <a:solidFill>
            <a:srgbClr val="05BE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Isosceles Triangle 19">
            <a:extLst>
              <a:ext uri="{FF2B5EF4-FFF2-40B4-BE49-F238E27FC236}">
                <a16:creationId xmlns:a16="http://schemas.microsoft.com/office/drawing/2014/main" id="{1CC2B892-83E8-45AF-B5C8-1C027B5B23DB}"/>
              </a:ext>
            </a:extLst>
          </p:cNvPr>
          <p:cNvSpPr/>
          <p:nvPr/>
        </p:nvSpPr>
        <p:spPr>
          <a:xfrm rot="5400000">
            <a:off x="2163885" y="3864635"/>
            <a:ext cx="598514" cy="515960"/>
          </a:xfrm>
          <a:prstGeom prst="triangle">
            <a:avLst/>
          </a:prstGeom>
          <a:solidFill>
            <a:srgbClr val="002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Isosceles Triangle 20">
            <a:extLst>
              <a:ext uri="{FF2B5EF4-FFF2-40B4-BE49-F238E27FC236}">
                <a16:creationId xmlns:a16="http://schemas.microsoft.com/office/drawing/2014/main" id="{9CE7B814-D113-41A5-8A0F-5C1B84F8698E}"/>
              </a:ext>
            </a:extLst>
          </p:cNvPr>
          <p:cNvSpPr/>
          <p:nvPr/>
        </p:nvSpPr>
        <p:spPr>
          <a:xfrm rot="5400000">
            <a:off x="10153401" y="2946665"/>
            <a:ext cx="750631" cy="647095"/>
          </a:xfrm>
          <a:prstGeom prst="triangle">
            <a:avLst/>
          </a:prstGeom>
          <a:solidFill>
            <a:srgbClr val="E63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148865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BF33B4E-982A-4182-85C2-5DEC94AA4AD7}"/>
              </a:ext>
            </a:extLst>
          </p:cNvPr>
          <p:cNvSpPr txBox="1"/>
          <p:nvPr/>
        </p:nvSpPr>
        <p:spPr>
          <a:xfrm>
            <a:off x="1432892" y="1705241"/>
            <a:ext cx="3707519" cy="461665"/>
          </a:xfrm>
          <a:prstGeom prst="rect">
            <a:avLst/>
          </a:prstGeom>
          <a:noFill/>
        </p:spPr>
        <p:txBody>
          <a:bodyPr wrap="square" rtlCol="0">
            <a:spAutoFit/>
          </a:bodyPr>
          <a:lstStyle/>
          <a:p>
            <a:r>
              <a:rPr lang="tr-TR" sz="2400" b="1" dirty="0" err="1">
                <a:solidFill>
                  <a:srgbClr val="02BEC9"/>
                </a:solidFill>
                <a:latin typeface="Centrale Sans Bold" panose="02000000000000000000" pitchFamily="2" charset="0"/>
                <a:cs typeface="Arial" panose="020B0604020202020204" pitchFamily="34" charset="0"/>
              </a:rPr>
              <a:t>ReactJS</a:t>
            </a:r>
            <a:r>
              <a:rPr lang="tr-TR" sz="2400" b="1" dirty="0">
                <a:solidFill>
                  <a:srgbClr val="02BEC9"/>
                </a:solidFill>
                <a:latin typeface="Centrale Sans Bold" panose="02000000000000000000" pitchFamily="2" charset="0"/>
                <a:cs typeface="Arial" panose="020B0604020202020204" pitchFamily="34" charset="0"/>
              </a:rPr>
              <a:t> Nedir?</a:t>
            </a:r>
          </a:p>
        </p:txBody>
      </p:sp>
      <p:sp>
        <p:nvSpPr>
          <p:cNvPr id="3" name="Rectangle 31">
            <a:extLst>
              <a:ext uri="{FF2B5EF4-FFF2-40B4-BE49-F238E27FC236}">
                <a16:creationId xmlns:a16="http://schemas.microsoft.com/office/drawing/2014/main" id="{1C9BCF39-3269-46BE-9977-45EB4F888255}"/>
              </a:ext>
            </a:extLst>
          </p:cNvPr>
          <p:cNvSpPr/>
          <p:nvPr/>
        </p:nvSpPr>
        <p:spPr>
          <a:xfrm>
            <a:off x="1432892" y="2092765"/>
            <a:ext cx="5701076" cy="792781"/>
          </a:xfrm>
          <a:prstGeom prst="rect">
            <a:avLst/>
          </a:prstGeom>
        </p:spPr>
        <p:txBody>
          <a:bodyPr wrap="square">
            <a:spAutoFit/>
          </a:bodyPr>
          <a:lstStyle/>
          <a:p>
            <a:pPr>
              <a:lnSpc>
                <a:spcPct val="150000"/>
              </a:lnSpc>
              <a:defRPr/>
            </a:pPr>
            <a:r>
              <a:rPr lang="en-US" sz="1600" dirty="0">
                <a:solidFill>
                  <a:srgbClr val="002855"/>
                </a:solidFill>
                <a:latin typeface="Centrale Sans Bold" panose="02000000000000000000"/>
              </a:rPr>
              <a:t>React </a:t>
            </a:r>
            <a:r>
              <a:rPr lang="en-US" sz="1600" dirty="0" err="1">
                <a:solidFill>
                  <a:srgbClr val="002855"/>
                </a:solidFill>
                <a:latin typeface="Centrale Sans Bold" panose="02000000000000000000"/>
              </a:rPr>
              <a:t>bir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kullanıcı</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arayüzü</a:t>
            </a:r>
            <a:r>
              <a:rPr lang="en-US" sz="1600" dirty="0">
                <a:solidFill>
                  <a:srgbClr val="002855"/>
                </a:solidFill>
                <a:latin typeface="Centrale Sans Bold" panose="02000000000000000000"/>
              </a:rPr>
              <a:t> (UI) </a:t>
            </a:r>
            <a:r>
              <a:rPr lang="en-US" sz="1600" dirty="0" err="1">
                <a:solidFill>
                  <a:srgbClr val="002855"/>
                </a:solidFill>
                <a:latin typeface="Centrale Sans Bold" panose="02000000000000000000"/>
              </a:rPr>
              <a:t>oluşturmak</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için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şuan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kullanılan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en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popüler</a:t>
            </a:r>
            <a:r>
              <a:rPr lang="en-US" sz="1600" dirty="0">
                <a:solidFill>
                  <a:srgbClr val="002855"/>
                </a:solidFill>
                <a:latin typeface="Centrale Sans Bold" panose="02000000000000000000"/>
              </a:rPr>
              <a:t> JavaScript </a:t>
            </a:r>
            <a:r>
              <a:rPr lang="en-US" sz="1600" dirty="0" err="1">
                <a:solidFill>
                  <a:srgbClr val="002855"/>
                </a:solidFill>
                <a:latin typeface="Centrale Sans Bold" panose="02000000000000000000"/>
              </a:rPr>
              <a:t>kütüphanesidir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diyebiliriz</a:t>
            </a:r>
            <a:r>
              <a:rPr lang="en-US" sz="1600" dirty="0">
                <a:solidFill>
                  <a:srgbClr val="002855"/>
                </a:solidFill>
                <a:latin typeface="Centrale Sans Bold" panose="02000000000000000000"/>
              </a:rPr>
              <a:t>.</a:t>
            </a:r>
          </a:p>
        </p:txBody>
      </p:sp>
      <p:sp>
        <p:nvSpPr>
          <p:cNvPr id="4" name="Dikdörtgen 3">
            <a:extLst>
              <a:ext uri="{FF2B5EF4-FFF2-40B4-BE49-F238E27FC236}">
                <a16:creationId xmlns:a16="http://schemas.microsoft.com/office/drawing/2014/main" id="{9CEA0510-E25C-4C7B-85D1-D2A0FA4D55E7}"/>
              </a:ext>
            </a:extLst>
          </p:cNvPr>
          <p:cNvSpPr/>
          <p:nvPr/>
        </p:nvSpPr>
        <p:spPr>
          <a:xfrm>
            <a:off x="1367481" y="3038129"/>
            <a:ext cx="6096000" cy="1295868"/>
          </a:xfrm>
          <a:prstGeom prst="rect">
            <a:avLst/>
          </a:prstGeom>
        </p:spPr>
        <p:txBody>
          <a:bodyPr>
            <a:spAutoFit/>
          </a:bodyPr>
          <a:lstStyle/>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Hızlı ve İnteraktif </a:t>
            </a:r>
            <a:r>
              <a:rPr lang="tr-TR" dirty="0" err="1">
                <a:solidFill>
                  <a:srgbClr val="002855"/>
                </a:solidFill>
                <a:latin typeface="Centrale Sans Regular" panose="02000000000000000000" pitchFamily="2" charset="0"/>
                <a:cs typeface="Arial" panose="020B0604020202020204" pitchFamily="34" charset="0"/>
              </a:rPr>
              <a:t>arayüzler</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Componentler</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Arayüz</a:t>
            </a:r>
            <a:r>
              <a:rPr lang="tr-TR" dirty="0">
                <a:solidFill>
                  <a:srgbClr val="002855"/>
                </a:solidFill>
                <a:latin typeface="Centrale Sans Regular" panose="02000000000000000000" pitchFamily="2" charset="0"/>
                <a:cs typeface="Arial" panose="020B0604020202020204" pitchFamily="34" charset="0"/>
              </a:rPr>
              <a:t>, görsel ve görünen kısım</a:t>
            </a: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Javascript,JSX,TypeScript</a:t>
            </a:r>
            <a:endParaRPr lang="tr-TR" dirty="0">
              <a:solidFill>
                <a:srgbClr val="002855"/>
              </a:solidFill>
              <a:latin typeface="Centrale Sans Regular" panose="02000000000000000000" pitchFamily="2" charset="0"/>
              <a:cs typeface="Arial" panose="020B0604020202020204" pitchFamily="34" charset="0"/>
            </a:endParaRPr>
          </a:p>
        </p:txBody>
      </p:sp>
    </p:spTree>
    <p:extLst>
      <p:ext uri="{BB962C8B-B14F-4D97-AF65-F5344CB8AC3E}">
        <p14:creationId xmlns:p14="http://schemas.microsoft.com/office/powerpoint/2010/main" val="352454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784C6F2-46EB-43CD-88CD-31854B92BE1D}"/>
              </a:ext>
            </a:extLst>
          </p:cNvPr>
          <p:cNvSpPr txBox="1"/>
          <p:nvPr/>
        </p:nvSpPr>
        <p:spPr>
          <a:xfrm>
            <a:off x="1432892" y="1705241"/>
            <a:ext cx="3707519"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Nasıl Ortaya Çıktı?</a:t>
            </a:r>
          </a:p>
        </p:txBody>
      </p:sp>
      <p:sp>
        <p:nvSpPr>
          <p:cNvPr id="3" name="Rectangle 31">
            <a:extLst>
              <a:ext uri="{FF2B5EF4-FFF2-40B4-BE49-F238E27FC236}">
                <a16:creationId xmlns:a16="http://schemas.microsoft.com/office/drawing/2014/main" id="{DBB57725-FB47-462C-A783-B2BA05DE4D16}"/>
              </a:ext>
            </a:extLst>
          </p:cNvPr>
          <p:cNvSpPr/>
          <p:nvPr/>
        </p:nvSpPr>
        <p:spPr>
          <a:xfrm>
            <a:off x="1432892" y="2151738"/>
            <a:ext cx="5701076" cy="792781"/>
          </a:xfrm>
          <a:prstGeom prst="rect">
            <a:avLst/>
          </a:prstGeom>
        </p:spPr>
        <p:txBody>
          <a:bodyPr wrap="square">
            <a:spAutoFit/>
          </a:bodyPr>
          <a:lstStyle/>
          <a:p>
            <a:pPr>
              <a:lnSpc>
                <a:spcPct val="150000"/>
              </a:lnSpc>
              <a:defRPr/>
            </a:pPr>
            <a:r>
              <a:rPr lang="en-US" sz="1600" dirty="0">
                <a:solidFill>
                  <a:srgbClr val="002855"/>
                </a:solidFill>
                <a:latin typeface="Centrale Sans Bold" panose="02000000000000000000"/>
              </a:rPr>
              <a:t>React</a:t>
            </a:r>
            <a:r>
              <a:rPr lang="tr-TR" sz="1600" dirty="0">
                <a:solidFill>
                  <a:srgbClr val="002855"/>
                </a:solidFill>
                <a:latin typeface="Centrale Sans Bold" panose="02000000000000000000"/>
              </a:rPr>
              <a:t>JS</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Facebook'ta</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bir</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yazılım</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mühendisi</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olan</a:t>
            </a:r>
            <a:r>
              <a:rPr lang="en-US" sz="1600" dirty="0">
                <a:solidFill>
                  <a:srgbClr val="002855"/>
                </a:solidFill>
                <a:latin typeface="Centrale Sans Bold" panose="02000000000000000000"/>
              </a:rPr>
              <a:t> Jordan </a:t>
            </a:r>
            <a:r>
              <a:rPr lang="en-US" sz="1600" dirty="0" err="1">
                <a:solidFill>
                  <a:srgbClr val="002855"/>
                </a:solidFill>
                <a:latin typeface="Centrale Sans Bold" panose="02000000000000000000"/>
              </a:rPr>
              <a:t>Walke</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tarafından</a:t>
            </a:r>
            <a:r>
              <a:rPr lang="en-US" sz="1600" dirty="0">
                <a:solidFill>
                  <a:srgbClr val="002855"/>
                </a:solidFill>
                <a:latin typeface="Centrale Sans Bold" panose="02000000000000000000"/>
              </a:rPr>
              <a:t> </a:t>
            </a:r>
            <a:r>
              <a:rPr lang="en-US" sz="1600" dirty="0" err="1">
                <a:solidFill>
                  <a:srgbClr val="002855"/>
                </a:solidFill>
                <a:latin typeface="Centrale Sans Bold" panose="02000000000000000000"/>
              </a:rPr>
              <a:t>oluşturuluyor</a:t>
            </a:r>
            <a:r>
              <a:rPr lang="en-US" sz="1600" dirty="0">
                <a:solidFill>
                  <a:srgbClr val="002855"/>
                </a:solidFill>
                <a:latin typeface="Centrale Sans Bold" panose="02000000000000000000"/>
              </a:rPr>
              <a:t>. </a:t>
            </a:r>
          </a:p>
        </p:txBody>
      </p:sp>
      <p:sp>
        <p:nvSpPr>
          <p:cNvPr id="4" name="Dikdörtgen 3">
            <a:extLst>
              <a:ext uri="{FF2B5EF4-FFF2-40B4-BE49-F238E27FC236}">
                <a16:creationId xmlns:a16="http://schemas.microsoft.com/office/drawing/2014/main" id="{EDCD34D8-4B1B-460B-9E48-C7164A5E1D25}"/>
              </a:ext>
            </a:extLst>
          </p:cNvPr>
          <p:cNvSpPr/>
          <p:nvPr/>
        </p:nvSpPr>
        <p:spPr>
          <a:xfrm>
            <a:off x="1367481" y="3092426"/>
            <a:ext cx="6096000" cy="1295868"/>
          </a:xfrm>
          <a:prstGeom prst="rect">
            <a:avLst/>
          </a:prstGeom>
        </p:spPr>
        <p:txBody>
          <a:bodyPr>
            <a:spAutoFit/>
          </a:bodyPr>
          <a:lstStyle/>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Facebooktaki</a:t>
            </a:r>
            <a:r>
              <a:rPr lang="tr-TR" dirty="0">
                <a:solidFill>
                  <a:srgbClr val="002855"/>
                </a:solidFill>
                <a:latin typeface="Centrale Sans Regular" panose="02000000000000000000" pitchFamily="2" charset="0"/>
                <a:cs typeface="Arial" panose="020B0604020202020204" pitchFamily="34" charset="0"/>
              </a:rPr>
              <a:t> sorunlar için yazılmış</a:t>
            </a: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Instagram</a:t>
            </a:r>
            <a:endParaRPr lang="tr-TR" dirty="0">
              <a:solidFill>
                <a:srgbClr val="002855"/>
              </a:solidFill>
              <a:latin typeface="Centrale Sans Regular" panose="02000000000000000000" pitchFamily="2" charset="0"/>
              <a:cs typeface="Arial" panose="020B0604020202020204" pitchFamily="34" charset="0"/>
            </a:endParaRP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Açık kaynak kod</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Facebook, Haber Akışı, 2011</a:t>
            </a:r>
          </a:p>
        </p:txBody>
      </p:sp>
    </p:spTree>
    <p:extLst>
      <p:ext uri="{BB962C8B-B14F-4D97-AF65-F5344CB8AC3E}">
        <p14:creationId xmlns:p14="http://schemas.microsoft.com/office/powerpoint/2010/main" val="384875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2FA3E7B-A21C-4BDB-BF71-1313F446E2B6}"/>
              </a:ext>
            </a:extLst>
          </p:cNvPr>
          <p:cNvSpPr txBox="1"/>
          <p:nvPr/>
        </p:nvSpPr>
        <p:spPr>
          <a:xfrm>
            <a:off x="1432892" y="1705241"/>
            <a:ext cx="3707519"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Neden </a:t>
            </a:r>
            <a:r>
              <a:rPr lang="tr-TR" sz="2400" b="1" dirty="0" err="1">
                <a:solidFill>
                  <a:srgbClr val="02BEC9"/>
                </a:solidFill>
                <a:latin typeface="Centrale Sans Bold" panose="02000000000000000000" pitchFamily="2" charset="0"/>
                <a:cs typeface="Arial" panose="020B0604020202020204" pitchFamily="34" charset="0"/>
              </a:rPr>
              <a:t>ReactJS</a:t>
            </a:r>
            <a:r>
              <a:rPr lang="tr-TR" sz="2400" b="1" dirty="0">
                <a:solidFill>
                  <a:srgbClr val="02BEC9"/>
                </a:solidFill>
                <a:latin typeface="Centrale Sans Bold" panose="02000000000000000000" pitchFamily="2" charset="0"/>
                <a:cs typeface="Arial" panose="020B0604020202020204" pitchFamily="34" charset="0"/>
              </a:rPr>
              <a:t>?</a:t>
            </a:r>
          </a:p>
        </p:txBody>
      </p:sp>
      <p:sp>
        <p:nvSpPr>
          <p:cNvPr id="4" name="Dikdörtgen 3">
            <a:extLst>
              <a:ext uri="{FF2B5EF4-FFF2-40B4-BE49-F238E27FC236}">
                <a16:creationId xmlns:a16="http://schemas.microsoft.com/office/drawing/2014/main" id="{02BBE8D4-6A04-4EFC-A77B-DF52545C6DD3}"/>
              </a:ext>
            </a:extLst>
          </p:cNvPr>
          <p:cNvSpPr/>
          <p:nvPr/>
        </p:nvSpPr>
        <p:spPr>
          <a:xfrm>
            <a:off x="1367481" y="2292143"/>
            <a:ext cx="6096000" cy="1905265"/>
          </a:xfrm>
          <a:prstGeom prst="rect">
            <a:avLst/>
          </a:prstGeom>
        </p:spPr>
        <p:txBody>
          <a:bodyPr>
            <a:spAutoFit/>
          </a:bodyPr>
          <a:lstStyle/>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Öğrenimi kolay*</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Hız</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Zengin ara yüz</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Topluluk desteği*</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Kod kararlılığı</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Virtual DOM</a:t>
            </a:r>
          </a:p>
        </p:txBody>
      </p:sp>
      <p:pic>
        <p:nvPicPr>
          <p:cNvPr id="1026" name="Picture 2" descr="https://teknoloji.org/wp-content/uploads/2020/09/react_ui.png">
            <a:extLst>
              <a:ext uri="{FF2B5EF4-FFF2-40B4-BE49-F238E27FC236}">
                <a16:creationId xmlns:a16="http://schemas.microsoft.com/office/drawing/2014/main" id="{27D26558-C751-4FB4-81B8-6D77A54FC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069" y="2436988"/>
            <a:ext cx="3060139" cy="180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3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2AB1EF6-E2D7-468F-AA6F-CCD55D8E54EA}"/>
              </a:ext>
            </a:extLst>
          </p:cNvPr>
          <p:cNvSpPr txBox="1"/>
          <p:nvPr/>
        </p:nvSpPr>
        <p:spPr>
          <a:xfrm>
            <a:off x="1432892" y="1705241"/>
            <a:ext cx="3707519" cy="461665"/>
          </a:xfrm>
          <a:prstGeom prst="rect">
            <a:avLst/>
          </a:prstGeom>
          <a:noFill/>
        </p:spPr>
        <p:txBody>
          <a:bodyPr wrap="square" rtlCol="0">
            <a:spAutoFit/>
          </a:bodyPr>
          <a:lstStyle/>
          <a:p>
            <a:r>
              <a:rPr lang="tr-TR" sz="2400" b="1" dirty="0">
                <a:solidFill>
                  <a:srgbClr val="02BEC9"/>
                </a:solidFill>
                <a:latin typeface="Centrale Sans Bold" panose="02000000000000000000" pitchFamily="2" charset="0"/>
                <a:cs typeface="Arial" panose="020B0604020202020204" pitchFamily="34" charset="0"/>
              </a:rPr>
              <a:t>Virtual DOM</a:t>
            </a:r>
          </a:p>
        </p:txBody>
      </p:sp>
      <p:sp>
        <p:nvSpPr>
          <p:cNvPr id="4" name="Dikdörtgen 3">
            <a:extLst>
              <a:ext uri="{FF2B5EF4-FFF2-40B4-BE49-F238E27FC236}">
                <a16:creationId xmlns:a16="http://schemas.microsoft.com/office/drawing/2014/main" id="{2BD14B82-931C-4F45-BF14-1E85A4CAA1FB}"/>
              </a:ext>
            </a:extLst>
          </p:cNvPr>
          <p:cNvSpPr/>
          <p:nvPr/>
        </p:nvSpPr>
        <p:spPr>
          <a:xfrm>
            <a:off x="1367481" y="2296983"/>
            <a:ext cx="6096000" cy="1600566"/>
          </a:xfrm>
          <a:prstGeom prst="rect">
            <a:avLst/>
          </a:prstGeom>
        </p:spPr>
        <p:txBody>
          <a:bodyPr>
            <a:spAutoFit/>
          </a:bodyPr>
          <a:lstStyle/>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Gerçek </a:t>
            </a:r>
            <a:r>
              <a:rPr lang="tr-TR" dirty="0" err="1">
                <a:solidFill>
                  <a:srgbClr val="002855"/>
                </a:solidFill>
                <a:latin typeface="Centrale Sans Regular" panose="02000000000000000000" pitchFamily="2" charset="0"/>
                <a:cs typeface="Arial" panose="020B0604020202020204" pitchFamily="34" charset="0"/>
              </a:rPr>
              <a:t>DOM’un</a:t>
            </a:r>
            <a:r>
              <a:rPr lang="tr-TR" dirty="0">
                <a:solidFill>
                  <a:srgbClr val="002855"/>
                </a:solidFill>
                <a:latin typeface="Centrale Sans Regular" panose="02000000000000000000" pitchFamily="2" charset="0"/>
                <a:cs typeface="Arial" panose="020B0604020202020204" pitchFamily="34" charset="0"/>
              </a:rPr>
              <a:t> bellekteki kopyasıdır.</a:t>
            </a:r>
          </a:p>
          <a:p>
            <a:pPr marL="533400" indent="-438150">
              <a:lnSpc>
                <a:spcPct val="110000"/>
              </a:lnSpc>
              <a:buFont typeface="Arial" panose="020B0604020202020204" pitchFamily="34" charset="0"/>
              <a:buChar char="•"/>
            </a:pPr>
            <a:r>
              <a:rPr lang="tr-TR" dirty="0" err="1">
                <a:solidFill>
                  <a:srgbClr val="002855"/>
                </a:solidFill>
                <a:latin typeface="Centrale Sans Regular" panose="02000000000000000000" pitchFamily="2" charset="0"/>
                <a:cs typeface="Arial" panose="020B0604020202020204" pitchFamily="34" charset="0"/>
              </a:rPr>
              <a:t>Document</a:t>
            </a:r>
            <a:r>
              <a:rPr lang="tr-TR" dirty="0">
                <a:solidFill>
                  <a:srgbClr val="002855"/>
                </a:solidFill>
                <a:latin typeface="Centrale Sans Regular" panose="02000000000000000000" pitchFamily="2" charset="0"/>
                <a:cs typeface="Arial" panose="020B0604020202020204" pitchFamily="34" charset="0"/>
              </a:rPr>
              <a:t> Objeleri </a:t>
            </a:r>
            <a:r>
              <a:rPr lang="tr-TR" dirty="0" err="1">
                <a:solidFill>
                  <a:srgbClr val="002855"/>
                </a:solidFill>
                <a:latin typeface="Centrale Sans Regular" panose="02000000000000000000" pitchFamily="2" charset="0"/>
                <a:cs typeface="Arial" panose="020B0604020202020204" pitchFamily="34" charset="0"/>
              </a:rPr>
              <a:t>Key</a:t>
            </a:r>
            <a:r>
              <a:rPr lang="tr-TR" dirty="0">
                <a:solidFill>
                  <a:srgbClr val="002855"/>
                </a:solidFill>
                <a:latin typeface="Centrale Sans Regular" panose="02000000000000000000" pitchFamily="2" charset="0"/>
                <a:cs typeface="Arial" panose="020B0604020202020204" pitchFamily="34" charset="0"/>
              </a:rPr>
              <a:t>-Value olarak bulunur.</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Güncelleme anında bellekte 2 adet Virtual DOM bulunur.</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Sayfada sadece değişikliğin olduğu yer güncellenir.</a:t>
            </a:r>
          </a:p>
          <a:p>
            <a:pPr marL="533400" indent="-438150">
              <a:lnSpc>
                <a:spcPct val="110000"/>
              </a:lnSpc>
              <a:buFont typeface="Arial" panose="020B0604020202020204" pitchFamily="34" charset="0"/>
              <a:buChar char="•"/>
            </a:pPr>
            <a:r>
              <a:rPr lang="tr-TR" dirty="0">
                <a:solidFill>
                  <a:srgbClr val="002855"/>
                </a:solidFill>
                <a:latin typeface="Centrale Sans Regular" panose="02000000000000000000" pitchFamily="2" charset="0"/>
                <a:cs typeface="Arial" panose="020B0604020202020204" pitchFamily="34" charset="0"/>
              </a:rPr>
              <a:t>Performansı önemli ölçüde arttırır.</a:t>
            </a:r>
          </a:p>
        </p:txBody>
      </p:sp>
      <p:pic>
        <p:nvPicPr>
          <p:cNvPr id="4098" name="Picture 2" descr="Virtual Dom Nedir? React ile Kullanımı | by Beste | Kodcular | Medium">
            <a:extLst>
              <a:ext uri="{FF2B5EF4-FFF2-40B4-BE49-F238E27FC236}">
                <a16:creationId xmlns:a16="http://schemas.microsoft.com/office/drawing/2014/main" id="{D8555636-3AA9-4A60-9E2F-D92999C90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969" y="2074244"/>
            <a:ext cx="3944071" cy="23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81252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Özel Tasarı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TotalTime>
  <Words>2732</Words>
  <Application>Microsoft Office PowerPoint</Application>
  <PresentationFormat>Widescreen</PresentationFormat>
  <Paragraphs>327</Paragraphs>
  <Slides>52</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Arial</vt:lpstr>
      <vt:lpstr>Bahnschrift</vt:lpstr>
      <vt:lpstr>Calibri</vt:lpstr>
      <vt:lpstr>Calibri Light</vt:lpstr>
      <vt:lpstr>Centrale Sans Bold</vt:lpstr>
      <vt:lpstr>Centrale Sans Regular</vt:lpstr>
      <vt:lpstr>Neo Sans Std Black  TR</vt:lpstr>
      <vt:lpstr>Wingdings</vt:lpstr>
      <vt:lpstr>Office Teması</vt:lpstr>
      <vt:lpstr>Özel Tasarım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User</dc:creator>
  <cp:lastModifiedBy>Muhammed Fatih Aksu</cp:lastModifiedBy>
  <cp:revision>67</cp:revision>
  <dcterms:created xsi:type="dcterms:W3CDTF">2021-09-15T12:28:00Z</dcterms:created>
  <dcterms:modified xsi:type="dcterms:W3CDTF">2022-07-06T21:36:56Z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nsitivityPropertyName">
    <vt:lpwstr>3265DAC8-E08B-44A1-BADC-2164496259F8</vt:lpwstr>
  </property>
  <property fmtid="{D5CDD505-2E9C-101B-9397-08002B2CF9AE}" pid="3" name="VeriketClassification">
    <vt:lpwstr>A5BC3CFD-4D51-461E-B5F0-D84C6FA67A36</vt:lpwstr>
  </property>
  <property fmtid="{D5CDD505-2E9C-101B-9397-08002B2CF9AE}" pid="4" name="SensitivityPersonalDatasPropertyName">
    <vt:lpwstr/>
  </property>
  <property fmtid="{D5CDD505-2E9C-101B-9397-08002B2CF9AE}" pid="5" name="SensitivityApprovedContentPropertyName">
    <vt:lpwstr/>
  </property>
  <property fmtid="{D5CDD505-2E9C-101B-9397-08002B2CF9AE}" pid="6" name="SensitivityCanExportContentPropertyName">
    <vt:lpwstr/>
  </property>
  <property fmtid="{D5CDD505-2E9C-101B-9397-08002B2CF9AE}" pid="7" name="SensitivityDataRetentionPeriodPropertyName">
    <vt:lpwstr/>
  </property>
  <property fmtid="{D5CDD505-2E9C-101B-9397-08002B2CF9AE}" pid="8" name="PowerPoint_AddedHeaderFooter_PropertyName">
    <vt:lpwstr>true</vt:lpwstr>
  </property>
  <property fmtid="{D5CDD505-2E9C-101B-9397-08002B2CF9AE}" pid="9" name="DetectedPolicyPropertyName">
    <vt:lpwstr/>
  </property>
  <property fmtid="{D5CDD505-2E9C-101B-9397-08002B2CF9AE}" pid="10" name="DetectedKeywordsPropertyName">
    <vt:lpwstr/>
  </property>
</Properties>
</file>